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62"/>
  </p:notesMasterIdLst>
  <p:handoutMasterIdLst>
    <p:handoutMasterId r:id="rId63"/>
  </p:handoutMasterIdLst>
  <p:sldIdLst>
    <p:sldId id="256" r:id="rId2"/>
    <p:sldId id="289" r:id="rId3"/>
    <p:sldId id="290" r:id="rId4"/>
    <p:sldId id="291" r:id="rId5"/>
    <p:sldId id="337" r:id="rId6"/>
    <p:sldId id="338" r:id="rId7"/>
    <p:sldId id="292" r:id="rId8"/>
    <p:sldId id="293" r:id="rId9"/>
    <p:sldId id="294" r:id="rId10"/>
    <p:sldId id="295" r:id="rId11"/>
    <p:sldId id="296" r:id="rId12"/>
    <p:sldId id="297" r:id="rId13"/>
    <p:sldId id="300" r:id="rId14"/>
    <p:sldId id="299" r:id="rId15"/>
    <p:sldId id="266" r:id="rId16"/>
    <p:sldId id="267" r:id="rId17"/>
    <p:sldId id="301" r:id="rId18"/>
    <p:sldId id="282" r:id="rId19"/>
    <p:sldId id="268" r:id="rId20"/>
    <p:sldId id="306" r:id="rId21"/>
    <p:sldId id="307" r:id="rId22"/>
    <p:sldId id="308" r:id="rId23"/>
    <p:sldId id="309" r:id="rId24"/>
    <p:sldId id="310" r:id="rId25"/>
    <p:sldId id="335" r:id="rId26"/>
    <p:sldId id="327" r:id="rId27"/>
    <p:sldId id="333" r:id="rId28"/>
    <p:sldId id="334" r:id="rId29"/>
    <p:sldId id="336" r:id="rId30"/>
    <p:sldId id="329" r:id="rId31"/>
    <p:sldId id="331" r:id="rId32"/>
    <p:sldId id="269" r:id="rId33"/>
    <p:sldId id="270" r:id="rId34"/>
    <p:sldId id="271" r:id="rId35"/>
    <p:sldId id="325" r:id="rId36"/>
    <p:sldId id="324" r:id="rId37"/>
    <p:sldId id="323" r:id="rId38"/>
    <p:sldId id="322" r:id="rId39"/>
    <p:sldId id="312" r:id="rId40"/>
    <p:sldId id="313" r:id="rId41"/>
    <p:sldId id="316" r:id="rId42"/>
    <p:sldId id="317" r:id="rId43"/>
    <p:sldId id="318" r:id="rId44"/>
    <p:sldId id="319" r:id="rId45"/>
    <p:sldId id="315" r:id="rId46"/>
    <p:sldId id="320" r:id="rId47"/>
    <p:sldId id="321" r:id="rId48"/>
    <p:sldId id="326" r:id="rId49"/>
    <p:sldId id="314" r:id="rId50"/>
    <p:sldId id="332" r:id="rId51"/>
    <p:sldId id="274" r:id="rId52"/>
    <p:sldId id="275" r:id="rId53"/>
    <p:sldId id="276" r:id="rId54"/>
    <p:sldId id="277" r:id="rId55"/>
    <p:sldId id="278" r:id="rId56"/>
    <p:sldId id="288" r:id="rId57"/>
    <p:sldId id="264" r:id="rId58"/>
    <p:sldId id="302" r:id="rId59"/>
    <p:sldId id="303" r:id="rId60"/>
    <p:sldId id="304"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0">
          <p15:clr>
            <a:srgbClr val="A4A3A4"/>
          </p15:clr>
        </p15:guide>
        <p15:guide id="2" pos="371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saac Nti" initials="IN"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23" autoAdjust="0"/>
    <p:restoredTop sz="78016" autoAdjust="0"/>
  </p:normalViewPr>
  <p:slideViewPr>
    <p:cSldViewPr snapToGrid="0">
      <p:cViewPr varScale="1">
        <p:scale>
          <a:sx n="57" d="100"/>
          <a:sy n="57" d="100"/>
        </p:scale>
        <p:origin x="1044" y="72"/>
      </p:cViewPr>
      <p:guideLst>
        <p:guide orient="horz" pos="2130"/>
        <p:guide pos="371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 Id="rId4" Type="http://schemas.openxmlformats.org/officeDocument/2006/relationships/image" Target="../media/image6.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0.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3963023-0918-B145-88D1-D1A0DFA14BBD}" type="datetimeFigureOut">
              <a:rPr lang="en-US" smtClean="0"/>
              <a:t>11/28/2022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638290E-E69C-F64C-AD5B-E644E8BE63A3}" type="slidenum">
              <a:rPr lang="en-US" smtClean="0"/>
              <a:t>‹#›</a:t>
            </a:fld>
            <a:endParaRPr lang="en-US"/>
          </a:p>
        </p:txBody>
      </p:sp>
    </p:spTree>
    <p:extLst>
      <p:ext uri="{BB962C8B-B14F-4D97-AF65-F5344CB8AC3E}">
        <p14:creationId xmlns:p14="http://schemas.microsoft.com/office/powerpoint/2010/main" val="425439424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10397B-8413-4A1A-9A26-6B2534F41D0C}" type="datetimeFigureOut">
              <a:rPr lang="en-US" smtClean="0"/>
              <a:t>11/28/2022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599D4A-299E-4DE4-9D3F-1D6E8F153783}" type="slidenum">
              <a:rPr lang="en-US" smtClean="0"/>
              <a:t>‹#›</a:t>
            </a:fld>
            <a:endParaRPr lang="en-US"/>
          </a:p>
        </p:txBody>
      </p:sp>
    </p:spTree>
    <p:extLst>
      <p:ext uri="{BB962C8B-B14F-4D97-AF65-F5344CB8AC3E}">
        <p14:creationId xmlns:p14="http://schemas.microsoft.com/office/powerpoint/2010/main" val="227412033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t>Chapter #3: Data mining concepts and techniques 3rd edition </a:t>
            </a:r>
            <a:endParaRPr lang="en-US" dirty="0" smtClean="0"/>
          </a:p>
          <a:p>
            <a:r>
              <a:rPr lang="en-US" smtClean="0"/>
              <a:t>https://guhanesvar.medium.com/feature-selection-based-on-mutual-information-gain-for-classification-and-regression-d0f86ea5262a</a:t>
            </a:r>
            <a:endParaRPr lang="en-US"/>
          </a:p>
        </p:txBody>
      </p:sp>
      <p:sp>
        <p:nvSpPr>
          <p:cNvPr id="4" name="Slide Number Placeholder 3"/>
          <p:cNvSpPr>
            <a:spLocks noGrp="1"/>
          </p:cNvSpPr>
          <p:nvPr>
            <p:ph type="sldNum" sz="quarter" idx="5"/>
          </p:nvPr>
        </p:nvSpPr>
        <p:spPr/>
        <p:txBody>
          <a:bodyPr/>
          <a:lstStyle/>
          <a:p>
            <a:fld id="{BA599D4A-299E-4DE4-9D3F-1D6E8F153783}" type="slidenum">
              <a:rPr lang="en-US" smtClean="0"/>
              <a:t>1</a:t>
            </a:fld>
            <a:endParaRPr lang="en-US"/>
          </a:p>
        </p:txBody>
      </p:sp>
    </p:spTree>
    <p:extLst>
      <p:ext uri="{BB962C8B-B14F-4D97-AF65-F5344CB8AC3E}">
        <p14:creationId xmlns:p14="http://schemas.microsoft.com/office/powerpoint/2010/main" val="31218687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Variance tells us about the spread of the data.  It tells us how far the points are from the mean.</a:t>
            </a:r>
          </a:p>
          <a:p>
            <a:r>
              <a:rPr lang="en-US" sz="1200" b="0" i="0" kern="1200" dirty="0" smtClean="0">
                <a:solidFill>
                  <a:schemeClr val="tx1"/>
                </a:solidFill>
                <a:effectLst/>
                <a:latin typeface="+mn-lt"/>
                <a:ea typeface="+mn-ea"/>
                <a:cs typeface="+mn-cs"/>
              </a:rPr>
              <a:t>and the formula to calculate variance is given here-</a:t>
            </a:r>
          </a:p>
          <a:p>
            <a:endParaRPr lang="en-US" dirty="0" smtClean="0"/>
          </a:p>
          <a:p>
            <a:endParaRPr lang="en-US" dirty="0" smtClean="0"/>
          </a:p>
          <a:p>
            <a:r>
              <a:rPr lang="en-US" dirty="0" smtClean="0"/>
              <a:t>https://www.analyticsvidhya.com/blog/2021/04/beginners-guide-to-low-variance-filter-and-its-implementation/</a:t>
            </a:r>
            <a:endParaRPr lang="en-US" dirty="0"/>
          </a:p>
        </p:txBody>
      </p:sp>
      <p:sp>
        <p:nvSpPr>
          <p:cNvPr id="4" name="Slide Number Placeholder 3"/>
          <p:cNvSpPr>
            <a:spLocks noGrp="1"/>
          </p:cNvSpPr>
          <p:nvPr>
            <p:ph type="sldNum" sz="quarter" idx="10"/>
          </p:nvPr>
        </p:nvSpPr>
        <p:spPr/>
        <p:txBody>
          <a:bodyPr/>
          <a:lstStyle/>
          <a:p>
            <a:fld id="{BA599D4A-299E-4DE4-9D3F-1D6E8F153783}" type="slidenum">
              <a:rPr lang="en-US" smtClean="0"/>
              <a:t>23</a:t>
            </a:fld>
            <a:endParaRPr lang="en-US"/>
          </a:p>
        </p:txBody>
      </p:sp>
    </p:spTree>
    <p:extLst>
      <p:ext uri="{BB962C8B-B14F-4D97-AF65-F5344CB8AC3E}">
        <p14:creationId xmlns:p14="http://schemas.microsoft.com/office/powerpoint/2010/main" val="140324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Normalize the variables because variance is range dependent</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As we can see in our dataset, the variables have a pretty high range, which will skew our results</a:t>
            </a:r>
          </a:p>
          <a:p>
            <a:endParaRPr lang="en-US" dirty="0"/>
          </a:p>
        </p:txBody>
      </p:sp>
      <p:sp>
        <p:nvSpPr>
          <p:cNvPr id="4" name="Slide Number Placeholder 3"/>
          <p:cNvSpPr>
            <a:spLocks noGrp="1"/>
          </p:cNvSpPr>
          <p:nvPr>
            <p:ph type="sldNum" sz="quarter" idx="10"/>
          </p:nvPr>
        </p:nvSpPr>
        <p:spPr/>
        <p:txBody>
          <a:bodyPr/>
          <a:lstStyle/>
          <a:p>
            <a:fld id="{BA599D4A-299E-4DE4-9D3F-1D6E8F153783}" type="slidenum">
              <a:rPr lang="en-US" smtClean="0"/>
              <a:t>24</a:t>
            </a:fld>
            <a:endParaRPr lang="en-US"/>
          </a:p>
        </p:txBody>
      </p:sp>
    </p:spTree>
    <p:extLst>
      <p:ext uri="{BB962C8B-B14F-4D97-AF65-F5344CB8AC3E}">
        <p14:creationId xmlns:p14="http://schemas.microsoft.com/office/powerpoint/2010/main" val="455431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292929"/>
                </a:solidFill>
                <a:latin typeface="source-serif-pro"/>
              </a:rPr>
              <a:t>it is seen that the variables </a:t>
            </a:r>
            <a:r>
              <a:rPr lang="en-US" dirty="0" err="1" smtClean="0">
                <a:solidFill>
                  <a:srgbClr val="292929"/>
                </a:solidFill>
                <a:latin typeface="source-serif-pro"/>
              </a:rPr>
              <a:t>cyl</a:t>
            </a:r>
            <a:r>
              <a:rPr lang="en-US" dirty="0" smtClean="0">
                <a:solidFill>
                  <a:srgbClr val="292929"/>
                </a:solidFill>
                <a:latin typeface="source-serif-pro"/>
              </a:rPr>
              <a:t> and </a:t>
            </a:r>
            <a:r>
              <a:rPr lang="en-US" dirty="0" err="1" smtClean="0">
                <a:solidFill>
                  <a:srgbClr val="292929"/>
                </a:solidFill>
                <a:latin typeface="source-serif-pro"/>
              </a:rPr>
              <a:t>disp</a:t>
            </a:r>
            <a:r>
              <a:rPr lang="en-US" dirty="0" smtClean="0">
                <a:solidFill>
                  <a:srgbClr val="292929"/>
                </a:solidFill>
                <a:latin typeface="source-serif-pro"/>
              </a:rPr>
              <a:t> are highly correlated with each other (0.902033). Hence we compared with target </a:t>
            </a:r>
            <a:r>
              <a:rPr lang="en-US" dirty="0" err="1" smtClean="0">
                <a:solidFill>
                  <a:srgbClr val="292929"/>
                </a:solidFill>
                <a:latin typeface="source-serif-pro"/>
              </a:rPr>
              <a:t>varibale</a:t>
            </a:r>
            <a:r>
              <a:rPr lang="en-US" dirty="0" smtClean="0">
                <a:solidFill>
                  <a:srgbClr val="292929"/>
                </a:solidFill>
                <a:latin typeface="source-serif-pro"/>
              </a:rPr>
              <a:t> where target variable mpg is highly correlated with </a:t>
            </a:r>
            <a:r>
              <a:rPr lang="en-US" dirty="0" err="1" smtClean="0">
                <a:solidFill>
                  <a:srgbClr val="292929"/>
                </a:solidFill>
                <a:latin typeface="source-serif-pro"/>
              </a:rPr>
              <a:t>cyl</a:t>
            </a:r>
            <a:r>
              <a:rPr lang="en-US" dirty="0" smtClean="0">
                <a:solidFill>
                  <a:srgbClr val="292929"/>
                </a:solidFill>
                <a:latin typeface="source-serif-pro"/>
              </a:rPr>
              <a:t> hence would keep and drop the other. Then we check with other variable same process is followed until last variable. we are left with four features </a:t>
            </a:r>
            <a:r>
              <a:rPr lang="en-US" dirty="0" err="1" smtClean="0">
                <a:solidFill>
                  <a:srgbClr val="292929"/>
                </a:solidFill>
                <a:latin typeface="source-serif-pro"/>
              </a:rPr>
              <a:t>wt,qsec,gear,carb</a:t>
            </a:r>
            <a:r>
              <a:rPr lang="en-US" dirty="0" smtClean="0">
                <a:solidFill>
                  <a:srgbClr val="292929"/>
                </a:solidFill>
                <a:latin typeface="source-serif-pro"/>
              </a:rPr>
              <a:t>. These are the final features given by Pearson correlation.</a:t>
            </a:r>
            <a:endParaRPr lang="en-US" dirty="0" smtClean="0"/>
          </a:p>
          <a:p>
            <a:endParaRPr lang="en-US" dirty="0"/>
          </a:p>
        </p:txBody>
      </p:sp>
      <p:sp>
        <p:nvSpPr>
          <p:cNvPr id="4" name="Slide Number Placeholder 3"/>
          <p:cNvSpPr>
            <a:spLocks noGrp="1"/>
          </p:cNvSpPr>
          <p:nvPr>
            <p:ph type="sldNum" sz="quarter" idx="10"/>
          </p:nvPr>
        </p:nvSpPr>
        <p:spPr/>
        <p:txBody>
          <a:bodyPr/>
          <a:lstStyle/>
          <a:p>
            <a:fld id="{BA599D4A-299E-4DE4-9D3F-1D6E8F153783}" type="slidenum">
              <a:rPr lang="en-US" smtClean="0"/>
              <a:t>28</a:t>
            </a:fld>
            <a:endParaRPr lang="en-US"/>
          </a:p>
        </p:txBody>
      </p:sp>
    </p:spTree>
    <p:extLst>
      <p:ext uri="{BB962C8B-B14F-4D97-AF65-F5344CB8AC3E}">
        <p14:creationId xmlns:p14="http://schemas.microsoft.com/office/powerpoint/2010/main" val="592373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https://www.analyticsvidhya.com/blog/2021/04/forward-feature-selection-and-its-implementation/</a:t>
            </a:r>
            <a:endParaRPr lang="en-US" dirty="0"/>
          </a:p>
        </p:txBody>
      </p:sp>
      <p:sp>
        <p:nvSpPr>
          <p:cNvPr id="4" name="Slide Number Placeholder 3"/>
          <p:cNvSpPr>
            <a:spLocks noGrp="1"/>
          </p:cNvSpPr>
          <p:nvPr>
            <p:ph type="sldNum" sz="quarter" idx="10"/>
          </p:nvPr>
        </p:nvSpPr>
        <p:spPr/>
        <p:txBody>
          <a:bodyPr/>
          <a:lstStyle/>
          <a:p>
            <a:fld id="{BA599D4A-299E-4DE4-9D3F-1D6E8F153783}" type="slidenum">
              <a:rPr lang="en-US" smtClean="0"/>
              <a:t>41</a:t>
            </a:fld>
            <a:endParaRPr lang="en-US"/>
          </a:p>
        </p:txBody>
      </p:sp>
    </p:spTree>
    <p:extLst>
      <p:ext uri="{BB962C8B-B14F-4D97-AF65-F5344CB8AC3E}">
        <p14:creationId xmlns:p14="http://schemas.microsoft.com/office/powerpoint/2010/main" val="2798815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p:spPr>
        <p:txBody>
          <a:bodyPr/>
          <a:lstStyle>
            <a:lvl1pPr defTabSz="949325">
              <a:defRPr>
                <a:solidFill>
                  <a:schemeClr val="tx1"/>
                </a:solidFill>
                <a:latin typeface="Arial" panose="020B0604020202020204" pitchFamily="34" charset="0"/>
              </a:defRPr>
            </a:lvl1pPr>
            <a:lvl2pPr marL="742950" indent="-285750" defTabSz="949325">
              <a:defRPr>
                <a:solidFill>
                  <a:schemeClr val="tx1"/>
                </a:solidFill>
                <a:latin typeface="Arial" panose="020B0604020202020204" pitchFamily="34" charset="0"/>
              </a:defRPr>
            </a:lvl2pPr>
            <a:lvl3pPr marL="1143000" indent="-228600" defTabSz="949325">
              <a:defRPr>
                <a:solidFill>
                  <a:schemeClr val="tx1"/>
                </a:solidFill>
                <a:latin typeface="Arial" panose="020B0604020202020204" pitchFamily="34" charset="0"/>
              </a:defRPr>
            </a:lvl3pPr>
            <a:lvl4pPr marL="1600200" indent="-228600" defTabSz="949325">
              <a:defRPr>
                <a:solidFill>
                  <a:schemeClr val="tx1"/>
                </a:solidFill>
                <a:latin typeface="Arial" panose="020B0604020202020204" pitchFamily="34" charset="0"/>
              </a:defRPr>
            </a:lvl4pPr>
            <a:lvl5pPr marL="2057400" indent="-228600" defTabSz="949325">
              <a:defRPr>
                <a:solidFill>
                  <a:schemeClr val="tx1"/>
                </a:solidFill>
                <a:latin typeface="Arial" panose="020B0604020202020204" pitchFamily="34" charset="0"/>
              </a:defRPr>
            </a:lvl5pPr>
            <a:lvl6pPr marL="2514600" indent="-228600" defTabSz="949325" eaLnBrk="0" fontAlgn="base" hangingPunct="0">
              <a:spcBef>
                <a:spcPct val="0"/>
              </a:spcBef>
              <a:spcAft>
                <a:spcPct val="0"/>
              </a:spcAft>
              <a:defRPr>
                <a:solidFill>
                  <a:schemeClr val="tx1"/>
                </a:solidFill>
                <a:latin typeface="Arial" panose="020B0604020202020204" pitchFamily="34" charset="0"/>
              </a:defRPr>
            </a:lvl6pPr>
            <a:lvl7pPr marL="2971800" indent="-228600" defTabSz="949325" eaLnBrk="0" fontAlgn="base" hangingPunct="0">
              <a:spcBef>
                <a:spcPct val="0"/>
              </a:spcBef>
              <a:spcAft>
                <a:spcPct val="0"/>
              </a:spcAft>
              <a:defRPr>
                <a:solidFill>
                  <a:schemeClr val="tx1"/>
                </a:solidFill>
                <a:latin typeface="Arial" panose="020B0604020202020204" pitchFamily="34" charset="0"/>
              </a:defRPr>
            </a:lvl7pPr>
            <a:lvl8pPr marL="3429000" indent="-228600" defTabSz="949325" eaLnBrk="0" fontAlgn="base" hangingPunct="0">
              <a:spcBef>
                <a:spcPct val="0"/>
              </a:spcBef>
              <a:spcAft>
                <a:spcPct val="0"/>
              </a:spcAft>
              <a:defRPr>
                <a:solidFill>
                  <a:schemeClr val="tx1"/>
                </a:solidFill>
                <a:latin typeface="Arial" panose="020B0604020202020204" pitchFamily="34" charset="0"/>
              </a:defRPr>
            </a:lvl8pPr>
            <a:lvl9pPr marL="3886200" indent="-228600" defTabSz="949325" eaLnBrk="0" fontAlgn="base" hangingPunct="0">
              <a:spcBef>
                <a:spcPct val="0"/>
              </a:spcBef>
              <a:spcAft>
                <a:spcPct val="0"/>
              </a:spcAft>
              <a:defRPr>
                <a:solidFill>
                  <a:schemeClr val="tx1"/>
                </a:solidFill>
                <a:latin typeface="Arial" panose="020B0604020202020204" pitchFamily="34" charset="0"/>
              </a:defRPr>
            </a:lvl9pPr>
          </a:lstStyle>
          <a:p>
            <a:fld id="{3C41EFE1-A3B9-4AA6-B90C-04B11044356B}" type="slidenum">
              <a:rPr lang="zh-CN" altLang="en-US" smtClean="0"/>
              <a:pPr/>
              <a:t>3</a:t>
            </a:fld>
            <a:endParaRPr lang="en-US" altLang="zh-CN" smtClean="0"/>
          </a:p>
        </p:txBody>
      </p:sp>
      <p:sp>
        <p:nvSpPr>
          <p:cNvPr id="8195" name="Rectangle 2"/>
          <p:cNvSpPr>
            <a:spLocks noGrp="1" noRot="1" noChangeAspect="1" noChangeArrowheads="1" noTextEdit="1"/>
          </p:cNvSpPr>
          <p:nvPr>
            <p:ph type="sldImg"/>
          </p:nvPr>
        </p:nvSpPr>
        <p:spPr>
          <a:ln/>
        </p:spPr>
      </p:sp>
      <p:sp>
        <p:nvSpPr>
          <p:cNvPr id="8196" name="Rectangle 3"/>
          <p:cNvSpPr>
            <a:spLocks noGrp="1" noChangeArrowheads="1"/>
          </p:cNvSpPr>
          <p:nvPr>
            <p:ph type="body" idx="1"/>
          </p:nvPr>
        </p:nvSpPr>
        <p:spPr>
          <a:noFill/>
        </p:spPr>
        <p:txBody>
          <a:bodyPr/>
          <a:lstStyle/>
          <a:p>
            <a:pPr eaLnBrk="1" hangingPunct="1"/>
            <a:endParaRPr lang="en-US" altLang="zh-CN" smtClean="0"/>
          </a:p>
        </p:txBody>
      </p:sp>
    </p:spTree>
    <p:extLst>
      <p:ext uri="{BB962C8B-B14F-4D97-AF65-F5344CB8AC3E}">
        <p14:creationId xmlns:p14="http://schemas.microsoft.com/office/powerpoint/2010/main" val="405183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Hughes (1968) in his study concluded that with a fixed number of training samples, the predictive power of any classifier first increases as the number of dimensions increase, but after a certain value of number of dimensions, the performance deteriorates. Thus, the phenomenon of curse of dimensionality is also known as Hughes phenomenon.</a:t>
            </a: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A599D4A-299E-4DE4-9D3F-1D6E8F153783}" type="slidenum">
              <a:rPr lang="en-US" smtClean="0"/>
              <a:t>6</a:t>
            </a:fld>
            <a:endParaRPr lang="en-US"/>
          </a:p>
        </p:txBody>
      </p:sp>
    </p:spTree>
    <p:extLst>
      <p:ext uri="{BB962C8B-B14F-4D97-AF65-F5344CB8AC3E}">
        <p14:creationId xmlns:p14="http://schemas.microsoft.com/office/powerpoint/2010/main" val="2864911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p:spPr>
        <p:txBody>
          <a:bodyPr/>
          <a:lstStyle>
            <a:lvl1pPr defTabSz="949325">
              <a:defRPr>
                <a:solidFill>
                  <a:schemeClr val="tx1"/>
                </a:solidFill>
                <a:latin typeface="Arial" panose="020B0604020202020204" pitchFamily="34" charset="0"/>
              </a:defRPr>
            </a:lvl1pPr>
            <a:lvl2pPr marL="742950" indent="-285750" defTabSz="949325">
              <a:defRPr>
                <a:solidFill>
                  <a:schemeClr val="tx1"/>
                </a:solidFill>
                <a:latin typeface="Arial" panose="020B0604020202020204" pitchFamily="34" charset="0"/>
              </a:defRPr>
            </a:lvl2pPr>
            <a:lvl3pPr marL="1143000" indent="-228600" defTabSz="949325">
              <a:defRPr>
                <a:solidFill>
                  <a:schemeClr val="tx1"/>
                </a:solidFill>
                <a:latin typeface="Arial" panose="020B0604020202020204" pitchFamily="34" charset="0"/>
              </a:defRPr>
            </a:lvl3pPr>
            <a:lvl4pPr marL="1600200" indent="-228600" defTabSz="949325">
              <a:defRPr>
                <a:solidFill>
                  <a:schemeClr val="tx1"/>
                </a:solidFill>
                <a:latin typeface="Arial" panose="020B0604020202020204" pitchFamily="34" charset="0"/>
              </a:defRPr>
            </a:lvl4pPr>
            <a:lvl5pPr marL="2057400" indent="-228600" defTabSz="949325">
              <a:defRPr>
                <a:solidFill>
                  <a:schemeClr val="tx1"/>
                </a:solidFill>
                <a:latin typeface="Arial" panose="020B0604020202020204" pitchFamily="34" charset="0"/>
              </a:defRPr>
            </a:lvl5pPr>
            <a:lvl6pPr marL="2514600" indent="-228600" defTabSz="949325" eaLnBrk="0" fontAlgn="base" hangingPunct="0">
              <a:spcBef>
                <a:spcPct val="0"/>
              </a:spcBef>
              <a:spcAft>
                <a:spcPct val="0"/>
              </a:spcAft>
              <a:defRPr>
                <a:solidFill>
                  <a:schemeClr val="tx1"/>
                </a:solidFill>
                <a:latin typeface="Arial" panose="020B0604020202020204" pitchFamily="34" charset="0"/>
              </a:defRPr>
            </a:lvl6pPr>
            <a:lvl7pPr marL="2971800" indent="-228600" defTabSz="949325" eaLnBrk="0" fontAlgn="base" hangingPunct="0">
              <a:spcBef>
                <a:spcPct val="0"/>
              </a:spcBef>
              <a:spcAft>
                <a:spcPct val="0"/>
              </a:spcAft>
              <a:defRPr>
                <a:solidFill>
                  <a:schemeClr val="tx1"/>
                </a:solidFill>
                <a:latin typeface="Arial" panose="020B0604020202020204" pitchFamily="34" charset="0"/>
              </a:defRPr>
            </a:lvl7pPr>
            <a:lvl8pPr marL="3429000" indent="-228600" defTabSz="949325" eaLnBrk="0" fontAlgn="base" hangingPunct="0">
              <a:spcBef>
                <a:spcPct val="0"/>
              </a:spcBef>
              <a:spcAft>
                <a:spcPct val="0"/>
              </a:spcAft>
              <a:defRPr>
                <a:solidFill>
                  <a:schemeClr val="tx1"/>
                </a:solidFill>
                <a:latin typeface="Arial" panose="020B0604020202020204" pitchFamily="34" charset="0"/>
              </a:defRPr>
            </a:lvl8pPr>
            <a:lvl9pPr marL="3886200" indent="-228600" defTabSz="949325" eaLnBrk="0" fontAlgn="base" hangingPunct="0">
              <a:spcBef>
                <a:spcPct val="0"/>
              </a:spcBef>
              <a:spcAft>
                <a:spcPct val="0"/>
              </a:spcAft>
              <a:defRPr>
                <a:solidFill>
                  <a:schemeClr val="tx1"/>
                </a:solidFill>
                <a:latin typeface="Arial" panose="020B0604020202020204" pitchFamily="34" charset="0"/>
              </a:defRPr>
            </a:lvl9pPr>
          </a:lstStyle>
          <a:p>
            <a:fld id="{C020543D-CA64-455D-B0AE-45D3093A63B4}" type="slidenum">
              <a:rPr lang="zh-CN" altLang="en-US" smtClean="0"/>
              <a:pPr/>
              <a:t>9</a:t>
            </a:fld>
            <a:endParaRPr lang="en-US" altLang="zh-CN" smtClean="0"/>
          </a:p>
        </p:txBody>
      </p:sp>
      <p:sp>
        <p:nvSpPr>
          <p:cNvPr id="13315" name="Rectangle 2"/>
          <p:cNvSpPr>
            <a:spLocks noGrp="1" noRot="1" noChangeAspect="1" noChangeArrowheads="1" noTextEdit="1"/>
          </p:cNvSpPr>
          <p:nvPr>
            <p:ph type="sldImg"/>
          </p:nvPr>
        </p:nvSpPr>
        <p:spPr>
          <a:ln/>
        </p:spPr>
      </p:sp>
      <p:sp>
        <p:nvSpPr>
          <p:cNvPr id="13316" name="Rectangle 3"/>
          <p:cNvSpPr>
            <a:spLocks noGrp="1" noChangeArrowheads="1"/>
          </p:cNvSpPr>
          <p:nvPr>
            <p:ph type="body" idx="1"/>
          </p:nvPr>
        </p:nvSpPr>
        <p:spPr>
          <a:noFill/>
        </p:spPr>
        <p:txBody>
          <a:bodyPr/>
          <a:lstStyle/>
          <a:p>
            <a:pPr eaLnBrk="1" hangingPunct="1"/>
            <a:r>
              <a:rPr lang="en-US" altLang="zh-CN" smtClean="0"/>
              <a:t>Massive volume of data, categories (sports, travel), normally regarded as a bag of words, c is category, classification task, a moderate sized collection of documents, effects of irrelevant and redundant features, feature selection</a:t>
            </a:r>
          </a:p>
        </p:txBody>
      </p:sp>
    </p:spTree>
    <p:extLst>
      <p:ext uri="{BB962C8B-B14F-4D97-AF65-F5344CB8AC3E}">
        <p14:creationId xmlns:p14="http://schemas.microsoft.com/office/powerpoint/2010/main" val="3148690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 "objective" is the term used because it is your goal or objective to </a:t>
            </a:r>
            <a:r>
              <a:rPr lang="en-US" sz="1200" kern="1200" dirty="0" err="1" smtClean="0">
                <a:solidFill>
                  <a:schemeClr val="tx1"/>
                </a:solidFill>
                <a:latin typeface="+mn-lt"/>
                <a:ea typeface="+mn-ea"/>
                <a:cs typeface="+mn-cs"/>
              </a:rPr>
              <a:t>optimise</a:t>
            </a:r>
            <a:r>
              <a:rPr lang="en-US" sz="1200" kern="1200" dirty="0" smtClean="0">
                <a:solidFill>
                  <a:schemeClr val="tx1"/>
                </a:solidFill>
                <a:latin typeface="+mn-lt"/>
                <a:ea typeface="+mn-ea"/>
                <a:cs typeface="+mn-cs"/>
              </a:rPr>
              <a:t> that function, which could mean </a:t>
            </a:r>
            <a:r>
              <a:rPr lang="en-US" sz="1200" kern="1200" dirty="0" err="1" smtClean="0">
                <a:solidFill>
                  <a:schemeClr val="tx1"/>
                </a:solidFill>
                <a:latin typeface="+mn-lt"/>
                <a:ea typeface="+mn-ea"/>
                <a:cs typeface="+mn-cs"/>
              </a:rPr>
              <a:t>maximising</a:t>
            </a:r>
            <a:r>
              <a:rPr lang="en-US" sz="1200" kern="1200" dirty="0" smtClean="0">
                <a:solidFill>
                  <a:schemeClr val="tx1"/>
                </a:solidFill>
                <a:latin typeface="+mn-lt"/>
                <a:ea typeface="+mn-ea"/>
                <a:cs typeface="+mn-cs"/>
              </a:rPr>
              <a:t> something good or </a:t>
            </a:r>
            <a:r>
              <a:rPr lang="en-US" sz="1200" kern="1200" dirty="0" err="1" smtClean="0">
                <a:solidFill>
                  <a:schemeClr val="tx1"/>
                </a:solidFill>
                <a:latin typeface="+mn-lt"/>
                <a:ea typeface="+mn-ea"/>
                <a:cs typeface="+mn-cs"/>
              </a:rPr>
              <a:t>minimising</a:t>
            </a:r>
            <a:r>
              <a:rPr lang="en-US" sz="1200" kern="1200" dirty="0" smtClean="0">
                <a:solidFill>
                  <a:schemeClr val="tx1"/>
                </a:solidFill>
                <a:latin typeface="+mn-lt"/>
                <a:ea typeface="+mn-ea"/>
                <a:cs typeface="+mn-cs"/>
              </a:rPr>
              <a:t> something bad, although that difference is trivial, </a:t>
            </a:r>
            <a:endParaRPr lang="en-US" dirty="0"/>
          </a:p>
        </p:txBody>
      </p:sp>
      <p:sp>
        <p:nvSpPr>
          <p:cNvPr id="4" name="Slide Number Placeholder 3"/>
          <p:cNvSpPr>
            <a:spLocks noGrp="1"/>
          </p:cNvSpPr>
          <p:nvPr>
            <p:ph type="sldNum" sz="quarter" idx="10"/>
          </p:nvPr>
        </p:nvSpPr>
        <p:spPr/>
        <p:txBody>
          <a:bodyPr/>
          <a:lstStyle/>
          <a:p>
            <a:fld id="{BA599D4A-299E-4DE4-9D3F-1D6E8F153783}" type="slidenum">
              <a:rPr lang="en-US" smtClean="0"/>
              <a:t>12</a:t>
            </a:fld>
            <a:endParaRPr lang="en-US"/>
          </a:p>
        </p:txBody>
      </p:sp>
    </p:spTree>
    <p:extLst>
      <p:ext uri="{BB962C8B-B14F-4D97-AF65-F5344CB8AC3E}">
        <p14:creationId xmlns:p14="http://schemas.microsoft.com/office/powerpoint/2010/main" val="1613471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https://www.analyticsvidhya.com/blog/2022/11/feature-selection-101-the-manual-for-beginners/?relatedposts_hit=1&amp;relatedposts_origin=77639&amp;relatedposts_position=2&amp;relatedposts_hit=1&amp;relatedposts_origin=77639&amp;relatedposts_position=2</a:t>
            </a:r>
            <a:endParaRPr lang="en-US" dirty="0"/>
          </a:p>
        </p:txBody>
      </p:sp>
      <p:sp>
        <p:nvSpPr>
          <p:cNvPr id="4" name="Slide Number Placeholder 3"/>
          <p:cNvSpPr>
            <a:spLocks noGrp="1"/>
          </p:cNvSpPr>
          <p:nvPr>
            <p:ph type="sldNum" sz="quarter" idx="10"/>
          </p:nvPr>
        </p:nvSpPr>
        <p:spPr/>
        <p:txBody>
          <a:bodyPr/>
          <a:lstStyle/>
          <a:p>
            <a:fld id="{BA599D4A-299E-4DE4-9D3F-1D6E8F153783}" type="slidenum">
              <a:rPr lang="en-US" smtClean="0"/>
              <a:t>15</a:t>
            </a:fld>
            <a:endParaRPr lang="en-US"/>
          </a:p>
        </p:txBody>
      </p:sp>
    </p:spTree>
    <p:extLst>
      <p:ext uri="{BB962C8B-B14F-4D97-AF65-F5344CB8AC3E}">
        <p14:creationId xmlns:p14="http://schemas.microsoft.com/office/powerpoint/2010/main" val="4224214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objective of variable selection is three-fold: improving the prediction performance of the predictors, providing faster and more cost-effective predictors, and providing a better understanding of the underlying process that generated the data.”</a:t>
            </a:r>
          </a:p>
          <a:p>
            <a:endParaRPr lang="en-US" dirty="0"/>
          </a:p>
        </p:txBody>
      </p:sp>
      <p:sp>
        <p:nvSpPr>
          <p:cNvPr id="4" name="Slide Number Placeholder 3"/>
          <p:cNvSpPr>
            <a:spLocks noGrp="1"/>
          </p:cNvSpPr>
          <p:nvPr>
            <p:ph type="sldNum" sz="quarter" idx="10"/>
          </p:nvPr>
        </p:nvSpPr>
        <p:spPr/>
        <p:txBody>
          <a:bodyPr/>
          <a:lstStyle/>
          <a:p>
            <a:fld id="{BA599D4A-299E-4DE4-9D3F-1D6E8F153783}" type="slidenum">
              <a:rPr lang="en-US" smtClean="0"/>
              <a:t>16</a:t>
            </a:fld>
            <a:endParaRPr lang="en-US"/>
          </a:p>
        </p:txBody>
      </p:sp>
    </p:spTree>
    <p:extLst>
      <p:ext uri="{BB962C8B-B14F-4D97-AF65-F5344CB8AC3E}">
        <p14:creationId xmlns:p14="http://schemas.microsoft.com/office/powerpoint/2010/main" val="851666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latin typeface="+mn-lt"/>
                <a:ea typeface="+mn-ea"/>
                <a:cs typeface="+mn-cs"/>
              </a:rPr>
              <a:t>a statistical measurement of the spread between numbers in a data set</a:t>
            </a:r>
            <a:r>
              <a:rPr lang="en-US" sz="1200" b="0" kern="1200" dirty="0" smtClean="0">
                <a:solidFill>
                  <a:schemeClr val="tx1"/>
                </a:solidFill>
                <a:latin typeface="+mn-lt"/>
                <a:ea typeface="+mn-ea"/>
                <a:cs typeface="+mn-cs"/>
              </a:rPr>
              <a:t>.</a:t>
            </a:r>
          </a:p>
          <a:p>
            <a:r>
              <a:rPr lang="en-US" sz="1200" b="1" kern="1200" dirty="0" smtClean="0">
                <a:solidFill>
                  <a:schemeClr val="tx1"/>
                </a:solidFill>
                <a:latin typeface="+mn-lt"/>
                <a:ea typeface="+mn-ea"/>
                <a:cs typeface="+mn-cs"/>
              </a:rPr>
              <a:t>The only way that a dataset can have a variance of zero is if all of the values in the dataset are the same</a:t>
            </a:r>
            <a:endParaRPr lang="en-US" dirty="0"/>
          </a:p>
        </p:txBody>
      </p:sp>
      <p:sp>
        <p:nvSpPr>
          <p:cNvPr id="4" name="Slide Number Placeholder 3"/>
          <p:cNvSpPr>
            <a:spLocks noGrp="1"/>
          </p:cNvSpPr>
          <p:nvPr>
            <p:ph type="sldNum" sz="quarter" idx="10"/>
          </p:nvPr>
        </p:nvSpPr>
        <p:spPr/>
        <p:txBody>
          <a:bodyPr/>
          <a:lstStyle/>
          <a:p>
            <a:fld id="{BA599D4A-299E-4DE4-9D3F-1D6E8F153783}" type="slidenum">
              <a:rPr lang="en-US" smtClean="0"/>
              <a:t>21</a:t>
            </a:fld>
            <a:endParaRPr lang="en-US"/>
          </a:p>
        </p:txBody>
      </p:sp>
    </p:spTree>
    <p:extLst>
      <p:ext uri="{BB962C8B-B14F-4D97-AF65-F5344CB8AC3E}">
        <p14:creationId xmlns:p14="http://schemas.microsoft.com/office/powerpoint/2010/main" val="1055848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season</a:t>
            </a:r>
            <a:r>
              <a:rPr lang="en-US" sz="1200" b="0" i="0" kern="1200" dirty="0" smtClean="0">
                <a:solidFill>
                  <a:schemeClr val="tx1"/>
                </a:solidFill>
                <a:effectLst/>
                <a:latin typeface="+mn-lt"/>
                <a:ea typeface="+mn-ea"/>
                <a:cs typeface="+mn-cs"/>
              </a:rPr>
              <a:t> -  1 = spring, 2 = summer, 3 = fall, 4 = winter </a:t>
            </a:r>
            <a:r>
              <a:rPr lang="en-US" dirty="0" smtClean="0"/>
              <a:t/>
            </a:r>
            <a:br>
              <a:rPr lang="en-US" dirty="0" smtClean="0"/>
            </a:br>
            <a:r>
              <a:rPr lang="en-US" sz="1200" b="1" i="0" kern="1200" dirty="0" smtClean="0">
                <a:solidFill>
                  <a:schemeClr val="tx1"/>
                </a:solidFill>
                <a:effectLst/>
                <a:latin typeface="+mn-lt"/>
                <a:ea typeface="+mn-ea"/>
                <a:cs typeface="+mn-cs"/>
              </a:rPr>
              <a:t>holiday</a:t>
            </a:r>
            <a:r>
              <a:rPr lang="en-US" sz="1200" b="0" i="0" kern="1200" dirty="0" smtClean="0">
                <a:solidFill>
                  <a:schemeClr val="tx1"/>
                </a:solidFill>
                <a:effectLst/>
                <a:latin typeface="+mn-lt"/>
                <a:ea typeface="+mn-ea"/>
                <a:cs typeface="+mn-cs"/>
              </a:rPr>
              <a:t> - whether the day is considered a holiday</a:t>
            </a:r>
            <a:r>
              <a:rPr lang="en-US" dirty="0" smtClean="0"/>
              <a:t/>
            </a:r>
            <a:br>
              <a:rPr lang="en-US" dirty="0" smtClean="0"/>
            </a:br>
            <a:r>
              <a:rPr lang="en-US" sz="1200" b="1" i="0" kern="1200" dirty="0" err="1" smtClean="0">
                <a:solidFill>
                  <a:schemeClr val="tx1"/>
                </a:solidFill>
                <a:effectLst/>
                <a:latin typeface="+mn-lt"/>
                <a:ea typeface="+mn-ea"/>
                <a:cs typeface="+mn-cs"/>
              </a:rPr>
              <a:t>workingday</a:t>
            </a:r>
            <a:r>
              <a:rPr lang="en-US" sz="1200" b="0" i="0" kern="1200" dirty="0" smtClean="0">
                <a:solidFill>
                  <a:schemeClr val="tx1"/>
                </a:solidFill>
                <a:effectLst/>
                <a:latin typeface="+mn-lt"/>
                <a:ea typeface="+mn-ea"/>
                <a:cs typeface="+mn-cs"/>
              </a:rPr>
              <a:t> - whether the day is neither a weekend nor holiday</a:t>
            </a:r>
            <a:r>
              <a:rPr lang="en-US" dirty="0" smtClean="0"/>
              <a:t/>
            </a:r>
            <a:br>
              <a:rPr lang="en-US" dirty="0" smtClean="0"/>
            </a:br>
            <a:r>
              <a:rPr lang="en-US" sz="1200" b="1" i="0" kern="1200" dirty="0" smtClean="0">
                <a:solidFill>
                  <a:schemeClr val="tx1"/>
                </a:solidFill>
                <a:effectLst/>
                <a:latin typeface="+mn-lt"/>
                <a:ea typeface="+mn-ea"/>
                <a:cs typeface="+mn-cs"/>
              </a:rPr>
              <a:t>weather</a:t>
            </a:r>
            <a:r>
              <a:rPr lang="en-US" sz="1200" b="0" i="0" kern="1200" dirty="0" smtClean="0">
                <a:solidFill>
                  <a:schemeClr val="tx1"/>
                </a:solidFill>
                <a:effectLst/>
                <a:latin typeface="+mn-lt"/>
                <a:ea typeface="+mn-ea"/>
                <a:cs typeface="+mn-cs"/>
              </a:rPr>
              <a:t> - 1: Clear, Few clouds, Partly cloudy, Partly cloudy</a:t>
            </a:r>
            <a:r>
              <a:rPr lang="en-US" dirty="0" smtClean="0"/>
              <a:t/>
            </a:r>
            <a:br>
              <a:rPr lang="en-US" dirty="0" smtClean="0"/>
            </a:br>
            <a:r>
              <a:rPr lang="en-US" sz="1200" b="0" i="0" kern="1200" dirty="0" smtClean="0">
                <a:solidFill>
                  <a:schemeClr val="tx1"/>
                </a:solidFill>
                <a:effectLst/>
                <a:latin typeface="+mn-lt"/>
                <a:ea typeface="+mn-ea"/>
                <a:cs typeface="+mn-cs"/>
              </a:rPr>
              <a:t>2: Mist + Cloudy, Mist + Broken clouds, Mist + Few clouds, Mist</a:t>
            </a:r>
            <a:r>
              <a:rPr lang="en-US" dirty="0" smtClean="0"/>
              <a:t/>
            </a:r>
            <a:br>
              <a:rPr lang="en-US" dirty="0" smtClean="0"/>
            </a:br>
            <a:r>
              <a:rPr lang="en-US" sz="1200" b="0" i="0" kern="1200" dirty="0" smtClean="0">
                <a:solidFill>
                  <a:schemeClr val="tx1"/>
                </a:solidFill>
                <a:effectLst/>
                <a:latin typeface="+mn-lt"/>
                <a:ea typeface="+mn-ea"/>
                <a:cs typeface="+mn-cs"/>
              </a:rPr>
              <a:t>3: Light Snow, Light Rain + Thunderstorm + Scattered clouds, Light Rain + Scattered clouds</a:t>
            </a:r>
            <a:r>
              <a:rPr lang="en-US" dirty="0" smtClean="0"/>
              <a:t/>
            </a:r>
            <a:br>
              <a:rPr lang="en-US" dirty="0" smtClean="0"/>
            </a:br>
            <a:r>
              <a:rPr lang="en-US" sz="1200" b="0" i="0" kern="1200" dirty="0" smtClean="0">
                <a:solidFill>
                  <a:schemeClr val="tx1"/>
                </a:solidFill>
                <a:effectLst/>
                <a:latin typeface="+mn-lt"/>
                <a:ea typeface="+mn-ea"/>
                <a:cs typeface="+mn-cs"/>
              </a:rPr>
              <a:t>4: Heavy Rain + Ice Pallets + Thunderstorm + Mist, Snow + Fog </a:t>
            </a:r>
            <a:r>
              <a:rPr lang="en-US" dirty="0" smtClean="0"/>
              <a:t/>
            </a:r>
            <a:br>
              <a:rPr lang="en-US" dirty="0" smtClean="0"/>
            </a:br>
            <a:r>
              <a:rPr lang="en-US" sz="1200" b="1" i="0" kern="1200" dirty="0" smtClean="0">
                <a:solidFill>
                  <a:schemeClr val="tx1"/>
                </a:solidFill>
                <a:effectLst/>
                <a:latin typeface="+mn-lt"/>
                <a:ea typeface="+mn-ea"/>
                <a:cs typeface="+mn-cs"/>
              </a:rPr>
              <a:t>temp</a:t>
            </a:r>
            <a:r>
              <a:rPr lang="en-US" sz="1200" b="0" i="0" kern="1200" dirty="0" smtClean="0">
                <a:solidFill>
                  <a:schemeClr val="tx1"/>
                </a:solidFill>
                <a:effectLst/>
                <a:latin typeface="+mn-lt"/>
                <a:ea typeface="+mn-ea"/>
                <a:cs typeface="+mn-cs"/>
              </a:rPr>
              <a:t> - temperature in Celsius</a:t>
            </a:r>
            <a:r>
              <a:rPr lang="en-US" dirty="0" smtClean="0"/>
              <a:t/>
            </a:r>
            <a:br>
              <a:rPr lang="en-US" dirty="0" smtClean="0"/>
            </a:br>
            <a:r>
              <a:rPr lang="en-US" sz="1200" b="1" i="0" kern="1200" dirty="0" err="1" smtClean="0">
                <a:solidFill>
                  <a:schemeClr val="tx1"/>
                </a:solidFill>
                <a:effectLst/>
                <a:latin typeface="+mn-lt"/>
                <a:ea typeface="+mn-ea"/>
                <a:cs typeface="+mn-cs"/>
              </a:rPr>
              <a:t>atemp</a:t>
            </a:r>
            <a:r>
              <a:rPr lang="en-US" sz="1200" b="0" i="0" kern="1200" dirty="0" smtClean="0">
                <a:solidFill>
                  <a:schemeClr val="tx1"/>
                </a:solidFill>
                <a:effectLst/>
                <a:latin typeface="+mn-lt"/>
                <a:ea typeface="+mn-ea"/>
                <a:cs typeface="+mn-cs"/>
              </a:rPr>
              <a:t> - "feels like" temperature in Celsius</a:t>
            </a:r>
            <a:r>
              <a:rPr lang="en-US" dirty="0" smtClean="0"/>
              <a:t/>
            </a:r>
            <a:br>
              <a:rPr lang="en-US" dirty="0" smtClean="0"/>
            </a:br>
            <a:r>
              <a:rPr lang="en-US" sz="1200" b="1" i="0" kern="1200" dirty="0" smtClean="0">
                <a:solidFill>
                  <a:schemeClr val="tx1"/>
                </a:solidFill>
                <a:effectLst/>
                <a:latin typeface="+mn-lt"/>
                <a:ea typeface="+mn-ea"/>
                <a:cs typeface="+mn-cs"/>
              </a:rPr>
              <a:t>humidity</a:t>
            </a:r>
            <a:r>
              <a:rPr lang="en-US" sz="1200" b="0" i="0" kern="1200" dirty="0" smtClean="0">
                <a:solidFill>
                  <a:schemeClr val="tx1"/>
                </a:solidFill>
                <a:effectLst/>
                <a:latin typeface="+mn-lt"/>
                <a:ea typeface="+mn-ea"/>
                <a:cs typeface="+mn-cs"/>
              </a:rPr>
              <a:t> - relative humidity</a:t>
            </a:r>
            <a:r>
              <a:rPr lang="en-US" dirty="0" smtClean="0"/>
              <a:t/>
            </a:r>
            <a:br>
              <a:rPr lang="en-US" dirty="0" smtClean="0"/>
            </a:br>
            <a:r>
              <a:rPr lang="en-US" sz="1200" b="1" i="0" kern="1200" dirty="0" err="1" smtClean="0">
                <a:solidFill>
                  <a:schemeClr val="tx1"/>
                </a:solidFill>
                <a:effectLst/>
                <a:latin typeface="+mn-lt"/>
                <a:ea typeface="+mn-ea"/>
                <a:cs typeface="+mn-cs"/>
              </a:rPr>
              <a:t>windspeed</a:t>
            </a:r>
            <a:r>
              <a:rPr lang="en-US" sz="1200" b="0" i="0" kern="1200" dirty="0" smtClean="0">
                <a:solidFill>
                  <a:schemeClr val="tx1"/>
                </a:solidFill>
                <a:effectLst/>
                <a:latin typeface="+mn-lt"/>
                <a:ea typeface="+mn-ea"/>
                <a:cs typeface="+mn-cs"/>
              </a:rPr>
              <a:t> - wind speed</a:t>
            </a:r>
            <a:r>
              <a:rPr lang="en-US" dirty="0" smtClean="0"/>
              <a:t/>
            </a:r>
            <a:br>
              <a:rPr lang="en-US" dirty="0" smtClean="0"/>
            </a:br>
            <a:r>
              <a:rPr lang="en-US" sz="1200" b="1" i="0" kern="1200" dirty="0" smtClean="0">
                <a:solidFill>
                  <a:schemeClr val="tx1"/>
                </a:solidFill>
                <a:effectLst/>
                <a:latin typeface="+mn-lt"/>
                <a:ea typeface="+mn-ea"/>
                <a:cs typeface="+mn-cs"/>
              </a:rPr>
              <a:t>count</a:t>
            </a:r>
            <a:r>
              <a:rPr lang="en-US" sz="1200" b="0" i="0" kern="1200" dirty="0" smtClean="0">
                <a:solidFill>
                  <a:schemeClr val="tx1"/>
                </a:solidFill>
                <a:effectLst/>
                <a:latin typeface="+mn-lt"/>
                <a:ea typeface="+mn-ea"/>
                <a:cs typeface="+mn-cs"/>
              </a:rPr>
              <a:t> - number of total rentals</a:t>
            </a:r>
            <a:endParaRPr lang="en-US" dirty="0"/>
          </a:p>
        </p:txBody>
      </p:sp>
      <p:sp>
        <p:nvSpPr>
          <p:cNvPr id="4" name="Slide Number Placeholder 3"/>
          <p:cNvSpPr>
            <a:spLocks noGrp="1"/>
          </p:cNvSpPr>
          <p:nvPr>
            <p:ph type="sldNum" sz="quarter" idx="10"/>
          </p:nvPr>
        </p:nvSpPr>
        <p:spPr/>
        <p:txBody>
          <a:bodyPr/>
          <a:lstStyle/>
          <a:p>
            <a:fld id="{BA599D4A-299E-4DE4-9D3F-1D6E8F153783}" type="slidenum">
              <a:rPr lang="en-US" smtClean="0"/>
              <a:t>22</a:t>
            </a:fld>
            <a:endParaRPr lang="en-US"/>
          </a:p>
        </p:txBody>
      </p:sp>
    </p:spTree>
    <p:extLst>
      <p:ext uri="{BB962C8B-B14F-4D97-AF65-F5344CB8AC3E}">
        <p14:creationId xmlns:p14="http://schemas.microsoft.com/office/powerpoint/2010/main" val="66904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1AEDB484-E732-834D-9585-2CD6BFB19F9E}" type="datetime1">
              <a:rPr lang="en-US" smtClean="0"/>
              <a:t>11/28/2022</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r>
              <a:rPr lang="en-US" smtClean="0"/>
              <a:t>Intro to DS</a:t>
            </a:r>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9050BD7-65B5-5146-BDDE-E66AF45B25AE}" type="datetime1">
              <a:rPr lang="en-US" smtClean="0"/>
              <a:t>11/28/2022</a:t>
            </a:fld>
            <a:endParaRPr lang="en-US" dirty="0"/>
          </a:p>
        </p:txBody>
      </p:sp>
      <p:sp>
        <p:nvSpPr>
          <p:cNvPr id="5" name="Footer Placeholder 4"/>
          <p:cNvSpPr>
            <a:spLocks noGrp="1"/>
          </p:cNvSpPr>
          <p:nvPr>
            <p:ph type="ftr" sz="quarter" idx="11"/>
          </p:nvPr>
        </p:nvSpPr>
        <p:spPr/>
        <p:txBody>
          <a:bodyPr/>
          <a:lstStyle/>
          <a:p>
            <a:r>
              <a:rPr lang="en-US" smtClean="0"/>
              <a:t>Intro to DS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DD33E629-8B1A-BA4D-86D7-4F3F126506E0}" type="datetime1">
              <a:rPr lang="en-US" smtClean="0"/>
              <a:t>11/28/2022</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r>
              <a:rPr lang="en-US" smtClean="0"/>
              <a:t>Intro to DS</a:t>
            </a:r>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49E0206-3C22-4643-ACCC-5AD4FF6D8507}" type="datetime1">
              <a:rPr lang="en-US" smtClean="0"/>
              <a:t>11/28/2022</a:t>
            </a:fld>
            <a:endParaRPr lang="en-US" dirty="0"/>
          </a:p>
        </p:txBody>
      </p:sp>
      <p:sp>
        <p:nvSpPr>
          <p:cNvPr id="5" name="Footer Placeholder 4"/>
          <p:cNvSpPr>
            <a:spLocks noGrp="1"/>
          </p:cNvSpPr>
          <p:nvPr>
            <p:ph type="ftr" sz="quarter" idx="11"/>
          </p:nvPr>
        </p:nvSpPr>
        <p:spPr/>
        <p:txBody>
          <a:bodyPr/>
          <a:lstStyle/>
          <a:p>
            <a:r>
              <a:rPr lang="en-US" smtClean="0"/>
              <a:t>Intro to DS</a:t>
            </a:r>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1ABBB456-B901-ED45-993D-00D765DB5361}" type="datetime1">
              <a:rPr lang="en-US" smtClean="0"/>
              <a:t>11/28/2022</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smtClean="0"/>
              <a:t>Intro to DS</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A31BFC8-39CF-4B46-9504-25C29D2C8676}" type="datetime1">
              <a:rPr lang="en-US" smtClean="0"/>
              <a:t>11/28/2022</a:t>
            </a:fld>
            <a:endParaRPr lang="en-US" dirty="0"/>
          </a:p>
        </p:txBody>
      </p:sp>
      <p:sp>
        <p:nvSpPr>
          <p:cNvPr id="6" name="Footer Placeholder 5"/>
          <p:cNvSpPr>
            <a:spLocks noGrp="1"/>
          </p:cNvSpPr>
          <p:nvPr>
            <p:ph type="ftr" sz="quarter" idx="11"/>
          </p:nvPr>
        </p:nvSpPr>
        <p:spPr/>
        <p:txBody>
          <a:bodyPr/>
          <a:lstStyle/>
          <a:p>
            <a:r>
              <a:rPr lang="en-US" smtClean="0"/>
              <a:t>Intro to DS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F8C9E8D-793E-2543-A35D-4444B9162EEA}" type="datetime1">
              <a:rPr lang="en-US" smtClean="0"/>
              <a:t>11/28/2022</a:t>
            </a:fld>
            <a:endParaRPr lang="en-US" dirty="0"/>
          </a:p>
        </p:txBody>
      </p:sp>
      <p:sp>
        <p:nvSpPr>
          <p:cNvPr id="8" name="Footer Placeholder 7"/>
          <p:cNvSpPr>
            <a:spLocks noGrp="1"/>
          </p:cNvSpPr>
          <p:nvPr>
            <p:ph type="ftr" sz="quarter" idx="11"/>
          </p:nvPr>
        </p:nvSpPr>
        <p:spPr/>
        <p:txBody>
          <a:bodyPr/>
          <a:lstStyle/>
          <a:p>
            <a:r>
              <a:rPr lang="en-US" smtClean="0"/>
              <a:t>Intro to DS</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9AB1038-6C42-A64F-A9BE-15036132CB73}" type="datetime1">
              <a:rPr lang="en-US" smtClean="0"/>
              <a:t>11/28/2022</a:t>
            </a:fld>
            <a:endParaRPr lang="en-US" dirty="0"/>
          </a:p>
        </p:txBody>
      </p:sp>
      <p:sp>
        <p:nvSpPr>
          <p:cNvPr id="4" name="Footer Placeholder 3"/>
          <p:cNvSpPr>
            <a:spLocks noGrp="1"/>
          </p:cNvSpPr>
          <p:nvPr>
            <p:ph type="ftr" sz="quarter" idx="11"/>
          </p:nvPr>
        </p:nvSpPr>
        <p:spPr/>
        <p:txBody>
          <a:bodyPr/>
          <a:lstStyle/>
          <a:p>
            <a:r>
              <a:rPr lang="en-US" smtClean="0"/>
              <a:t>Intro to DS</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smtClean="0"/>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DA4892-8348-3647-A673-C2F35663C9A7}" type="datetime1">
              <a:rPr lang="en-US" smtClean="0"/>
              <a:t>11/28/2022</a:t>
            </a:fld>
            <a:endParaRPr lang="en-US" dirty="0"/>
          </a:p>
        </p:txBody>
      </p:sp>
      <p:sp>
        <p:nvSpPr>
          <p:cNvPr id="3" name="Footer Placeholder 2"/>
          <p:cNvSpPr>
            <a:spLocks noGrp="1"/>
          </p:cNvSpPr>
          <p:nvPr>
            <p:ph type="ftr" sz="quarter" idx="11"/>
          </p:nvPr>
        </p:nvSpPr>
        <p:spPr/>
        <p:txBody>
          <a:bodyPr/>
          <a:lstStyle/>
          <a:p>
            <a:r>
              <a:rPr lang="en-US" smtClean="0"/>
              <a:t>Intro to DS</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9F57C121-D85D-F54C-9066-F1A6A751E447}" type="datetime1">
              <a:rPr lang="en-US" smtClean="0"/>
              <a:t>11/28/2022</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smtClean="0"/>
              <a:t>Intro to DS</a:t>
            </a:r>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C4313D22-14DA-E841-AD8F-B67AA7C8F8B9}" type="datetime1">
              <a:rPr lang="en-US" smtClean="0"/>
              <a:t>11/28/2022</a:t>
            </a:fld>
            <a:endParaRPr lang="en-US" dirty="0"/>
          </a:p>
        </p:txBody>
      </p:sp>
      <p:sp>
        <p:nvSpPr>
          <p:cNvPr id="6" name="Footer Placeholder 5"/>
          <p:cNvSpPr>
            <a:spLocks noGrp="1"/>
          </p:cNvSpPr>
          <p:nvPr>
            <p:ph type="ftr" sz="quarter" idx="11"/>
          </p:nvPr>
        </p:nvSpPr>
        <p:spPr/>
        <p:txBody>
          <a:bodyPr/>
          <a:lstStyle/>
          <a:p>
            <a:r>
              <a:rPr lang="en-US" smtClean="0"/>
              <a:t>Intro to DS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558B5891-B890-5A41-897E-194DA21863F8}" type="datetime1">
              <a:rPr lang="en-US" smtClean="0"/>
              <a:t>11/28/2022</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r>
              <a:rPr lang="en-US" smtClean="0"/>
              <a:t>Intro to DS</a:t>
            </a:r>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7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2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795" indent="-26987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60" indent="-23431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105" indent="-23431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0.wmf"/><Relationship Id="rId5" Type="http://schemas.openxmlformats.org/officeDocument/2006/relationships/oleObject" Target="../embeddings/oleObject7.bin"/><Relationship Id="rId4" Type="http://schemas.openxmlformats.org/officeDocument/2006/relationships/image" Target="../media/image9.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spss-tutorials.com/measurement-levels/#metric-variable" TargetMode="External"/><Relationship Id="rId2" Type="http://schemas.openxmlformats.org/officeDocument/2006/relationships/hyperlink" Target="https://en.wikipedia.org/wiki/Pearson_correlation_coefficient"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hyperlink" Target="http://www.scholarpedia.org/article/Mutual_information" TargetMode="External"/><Relationship Id="rId7"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0.bin"/><Relationship Id="rId5" Type="http://schemas.openxmlformats.org/officeDocument/2006/relationships/image" Target="../media/image25.png"/><Relationship Id="rId4" Type="http://schemas.openxmlformats.org/officeDocument/2006/relationships/oleObject" Target="../embeddings/oleObject9.bin"/><Relationship Id="rId9"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www.educative.io/courses/intro-data-science-machine-learning/B8PD1ZDymKY#Principal-Component-Analysis"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www.educative.io/courses/intro-data-science-machine-learning/B8PD1ZDymKY#How-PCA-works?"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www.educative.io/courses/intro-data-science-machine-learning/B8PD1ZDymKY#How-PCA-works?"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machinelearningmastery.com/feature-selection-with-real-and-categorical-data/"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oleObject" Target="../embeddings/oleObject5.bin"/><Relationship Id="rId3" Type="http://schemas.openxmlformats.org/officeDocument/2006/relationships/slideLayout" Target="../slideLayouts/slideLayout2.xml"/><Relationship Id="rId7" Type="http://schemas.openxmlformats.org/officeDocument/2006/relationships/oleObject" Target="../embeddings/oleObject2.bin"/><Relationship Id="rId12" Type="http://schemas.openxmlformats.org/officeDocument/2006/relationships/image" Target="../media/image6.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3.png"/><Relationship Id="rId11" Type="http://schemas.openxmlformats.org/officeDocument/2006/relationships/oleObject" Target="../embeddings/oleObject4.bin"/><Relationship Id="rId5" Type="http://schemas.openxmlformats.org/officeDocument/2006/relationships/oleObject" Target="../embeddings/oleObject1.bin"/><Relationship Id="rId10" Type="http://schemas.openxmlformats.org/officeDocument/2006/relationships/image" Target="../media/image5.png"/><Relationship Id="rId4" Type="http://schemas.openxmlformats.org/officeDocument/2006/relationships/notesSlide" Target="../notesSlides/notesSlide4.xml"/><Relationship Id="rId9" Type="http://schemas.openxmlformats.org/officeDocument/2006/relationships/oleObject" Target="../embeddings/oleObject3.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iNTRO</a:t>
            </a:r>
            <a:r>
              <a:rPr lang="en-US" dirty="0" smtClean="0"/>
              <a:t> TO </a:t>
            </a:r>
            <a:r>
              <a:rPr lang="en-US" smtClean="0"/>
              <a:t>data science</a:t>
            </a:r>
            <a:endParaRPr lang="en-US" dirty="0"/>
          </a:p>
        </p:txBody>
      </p:sp>
      <p:sp>
        <p:nvSpPr>
          <p:cNvPr id="3" name="Subtitle 2"/>
          <p:cNvSpPr>
            <a:spLocks noGrp="1"/>
          </p:cNvSpPr>
          <p:nvPr>
            <p:ph type="subTitle" idx="1"/>
          </p:nvPr>
        </p:nvSpPr>
        <p:spPr/>
        <p:txBody>
          <a:bodyPr/>
          <a:lstStyle/>
          <a:p>
            <a:r>
              <a:rPr lang="en-US" dirty="0" smtClean="0"/>
              <a:t>Lecture – FSS</a:t>
            </a:r>
            <a:endParaRPr lang="en-US" dirty="0"/>
          </a:p>
        </p:txBody>
      </p:sp>
      <p:sp>
        <p:nvSpPr>
          <p:cNvPr id="4" name="Text Box 3"/>
          <p:cNvSpPr txBox="1"/>
          <p:nvPr/>
        </p:nvSpPr>
        <p:spPr>
          <a:xfrm>
            <a:off x="2593340" y="4613275"/>
            <a:ext cx="6100445" cy="400110"/>
          </a:xfrm>
          <a:prstGeom prst="rect">
            <a:avLst/>
          </a:prstGeom>
          <a:noFill/>
        </p:spPr>
        <p:txBody>
          <a:bodyPr wrap="square" rtlCol="0">
            <a:spAutoFit/>
          </a:bodyPr>
          <a:lstStyle/>
          <a:p>
            <a:r>
              <a:rPr lang="en-US" sz="2000" b="1" dirty="0" smtClean="0">
                <a:solidFill>
                  <a:schemeClr val="bg1"/>
                </a:solidFill>
              </a:rPr>
              <a:t> </a:t>
            </a:r>
            <a:endParaRPr lang="en-US" sz="2000" b="1"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p:txBody>
          <a:bodyPr/>
          <a:lstStyle/>
          <a:p>
            <a:pPr>
              <a:defRPr/>
            </a:pPr>
            <a:fld id="{A1CD8A52-09ED-4CE5-A3E3-93DF11F508F4}" type="slidenum">
              <a:rPr lang="en-US" altLang="en-US"/>
              <a:pPr>
                <a:defRPr/>
              </a:pPr>
              <a:t>10</a:t>
            </a:fld>
            <a:endParaRPr lang="en-US" altLang="en-US"/>
          </a:p>
        </p:txBody>
      </p:sp>
      <p:sp>
        <p:nvSpPr>
          <p:cNvPr id="14339" name="Rectangle 2"/>
          <p:cNvSpPr>
            <a:spLocks noGrp="1" noChangeArrowheads="1"/>
          </p:cNvSpPr>
          <p:nvPr>
            <p:ph type="title"/>
          </p:nvPr>
        </p:nvSpPr>
        <p:spPr>
          <a:xfrm>
            <a:off x="754743" y="815129"/>
            <a:ext cx="10607008" cy="788987"/>
          </a:xfrm>
        </p:spPr>
        <p:txBody>
          <a:bodyPr>
            <a:normAutofit fontScale="90000"/>
          </a:bodyPr>
          <a:lstStyle/>
          <a:p>
            <a:pPr eaLnBrk="1" hangingPunct="1"/>
            <a:r>
              <a:rPr lang="en-US" altLang="en-US" sz="3600" b="1" dirty="0">
                <a:ea typeface="SimSun" panose="02010600030101010101" pitchFamily="2" charset="-122"/>
              </a:rPr>
              <a:t>Other Types of High-Dimensional Data</a:t>
            </a:r>
          </a:p>
        </p:txBody>
      </p:sp>
      <p:pic>
        <p:nvPicPr>
          <p:cNvPr id="143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5743" y="1936587"/>
            <a:ext cx="3124200" cy="4019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0544" y="1860387"/>
            <a:ext cx="2835275"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4342" name="Text Box 7"/>
          <p:cNvSpPr txBox="1">
            <a:spLocks noChangeArrowheads="1"/>
          </p:cNvSpPr>
          <p:nvPr/>
        </p:nvSpPr>
        <p:spPr bwMode="auto">
          <a:xfrm>
            <a:off x="2939143" y="6068850"/>
            <a:ext cx="19304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dirty="0"/>
              <a:t>Face images</a:t>
            </a:r>
          </a:p>
        </p:txBody>
      </p:sp>
      <p:sp>
        <p:nvSpPr>
          <p:cNvPr id="14343" name="Text Box 8"/>
          <p:cNvSpPr txBox="1">
            <a:spLocks noChangeArrowheads="1"/>
          </p:cNvSpPr>
          <p:nvPr/>
        </p:nvSpPr>
        <p:spPr bwMode="auto">
          <a:xfrm>
            <a:off x="6825343" y="6068850"/>
            <a:ext cx="26098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a:t>Handwritten digits</a:t>
            </a:r>
          </a:p>
        </p:txBody>
      </p:sp>
      <p:sp>
        <p:nvSpPr>
          <p:cNvPr id="2" name="Date Placeholder 1"/>
          <p:cNvSpPr>
            <a:spLocks noGrp="1"/>
          </p:cNvSpPr>
          <p:nvPr>
            <p:ph type="dt" sz="half" idx="10"/>
          </p:nvPr>
        </p:nvSpPr>
        <p:spPr/>
        <p:txBody>
          <a:bodyPr/>
          <a:lstStyle/>
          <a:p>
            <a:fld id="{71D11680-FBDB-3C41-BE49-DD57BCAA4BDC}" type="datetime1">
              <a:rPr lang="en-US" smtClean="0"/>
              <a:t>11/28/2022</a:t>
            </a:fld>
            <a:endParaRPr lang="en-US" dirty="0"/>
          </a:p>
        </p:txBody>
      </p:sp>
      <p:sp>
        <p:nvSpPr>
          <p:cNvPr id="3" name="Footer Placeholder 2"/>
          <p:cNvSpPr>
            <a:spLocks noGrp="1"/>
          </p:cNvSpPr>
          <p:nvPr>
            <p:ph type="ftr" sz="quarter" idx="11"/>
          </p:nvPr>
        </p:nvSpPr>
        <p:spPr/>
        <p:txBody>
          <a:bodyPr/>
          <a:lstStyle/>
          <a:p>
            <a:r>
              <a:rPr lang="en-US" smtClean="0"/>
              <a:t>Intro to DS</a:t>
            </a:r>
            <a:endParaRPr lang="en-US" dirty="0"/>
          </a:p>
        </p:txBody>
      </p:sp>
    </p:spTree>
    <p:extLst>
      <p:ext uri="{BB962C8B-B14F-4D97-AF65-F5344CB8AC3E}">
        <p14:creationId xmlns:p14="http://schemas.microsoft.com/office/powerpoint/2010/main" val="37809749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9808048A-F16A-400C-8E96-021A52F032C9}" type="slidenum">
              <a:rPr lang="en-US" altLang="en-US"/>
              <a:pPr>
                <a:defRPr/>
              </a:pPr>
              <a:t>11</a:t>
            </a:fld>
            <a:endParaRPr lang="en-US" altLang="en-US"/>
          </a:p>
        </p:txBody>
      </p:sp>
      <p:sp>
        <p:nvSpPr>
          <p:cNvPr id="15363" name="Rectangle 2"/>
          <p:cNvSpPr>
            <a:spLocks noGrp="1" noChangeArrowheads="1"/>
          </p:cNvSpPr>
          <p:nvPr>
            <p:ph type="title"/>
          </p:nvPr>
        </p:nvSpPr>
        <p:spPr>
          <a:xfrm>
            <a:off x="1092926" y="911207"/>
            <a:ext cx="8458200" cy="865187"/>
          </a:xfrm>
        </p:spPr>
        <p:txBody>
          <a:bodyPr>
            <a:normAutofit fontScale="90000"/>
          </a:bodyPr>
          <a:lstStyle/>
          <a:p>
            <a:pPr eaLnBrk="1" hangingPunct="1"/>
            <a:r>
              <a:rPr lang="en-US" altLang="en-US" sz="3200" b="1" dirty="0"/>
              <a:t>Major Techniques of Dimensionality Reduction</a:t>
            </a:r>
          </a:p>
        </p:txBody>
      </p:sp>
      <p:sp>
        <p:nvSpPr>
          <p:cNvPr id="15364" name="Rectangle 3"/>
          <p:cNvSpPr>
            <a:spLocks noGrp="1" noChangeArrowheads="1"/>
          </p:cNvSpPr>
          <p:nvPr>
            <p:ph type="body" idx="1"/>
          </p:nvPr>
        </p:nvSpPr>
        <p:spPr>
          <a:xfrm>
            <a:off x="429069" y="1801913"/>
            <a:ext cx="11327426" cy="4764349"/>
          </a:xfrm>
          <a:noFill/>
        </p:spPr>
        <p:txBody>
          <a:bodyPr>
            <a:normAutofit/>
          </a:bodyPr>
          <a:lstStyle/>
          <a:p>
            <a:pPr eaLnBrk="1" hangingPunct="1"/>
            <a:r>
              <a:rPr lang="en-US" altLang="zh-CN" sz="4000" dirty="0" smtClean="0">
                <a:ea typeface="SimSun" panose="02010600030101010101" pitchFamily="2" charset="-122"/>
              </a:rPr>
              <a:t>Feature selection</a:t>
            </a:r>
          </a:p>
          <a:p>
            <a:pPr eaLnBrk="1" hangingPunct="1"/>
            <a:r>
              <a:rPr lang="en-US" altLang="zh-CN" sz="4000" dirty="0" smtClean="0">
                <a:ea typeface="SimSun" panose="02010600030101010101" pitchFamily="2" charset="-122"/>
              </a:rPr>
              <a:t>Feature Extraction (reduction)</a:t>
            </a:r>
          </a:p>
          <a:p>
            <a:pPr eaLnBrk="1" hangingPunct="1"/>
            <a:r>
              <a:rPr lang="en-US" altLang="zh-CN" sz="4000" dirty="0" smtClean="0">
                <a:ea typeface="SimSun" panose="02010600030101010101" pitchFamily="2" charset="-122"/>
              </a:rPr>
              <a:t>Differences between the two techniques</a:t>
            </a:r>
          </a:p>
          <a:p>
            <a:pPr lvl="1" eaLnBrk="1" hangingPunct="1"/>
            <a:endParaRPr lang="en-US" altLang="zh-CN" sz="3600" dirty="0" smtClean="0">
              <a:ea typeface="SimSun" panose="02010600030101010101" pitchFamily="2" charset="-122"/>
            </a:endParaRPr>
          </a:p>
        </p:txBody>
      </p:sp>
      <p:sp>
        <p:nvSpPr>
          <p:cNvPr id="2" name="Date Placeholder 1"/>
          <p:cNvSpPr>
            <a:spLocks noGrp="1"/>
          </p:cNvSpPr>
          <p:nvPr>
            <p:ph type="dt" sz="half" idx="10"/>
          </p:nvPr>
        </p:nvSpPr>
        <p:spPr/>
        <p:txBody>
          <a:bodyPr/>
          <a:lstStyle/>
          <a:p>
            <a:fld id="{7DBE8720-E070-4847-9F3F-95DD34C492B4}" type="datetime1">
              <a:rPr lang="en-US" smtClean="0"/>
              <a:t>11/28/2022</a:t>
            </a:fld>
            <a:endParaRPr lang="en-US" dirty="0"/>
          </a:p>
        </p:txBody>
      </p:sp>
      <p:sp>
        <p:nvSpPr>
          <p:cNvPr id="3" name="Footer Placeholder 2"/>
          <p:cNvSpPr>
            <a:spLocks noGrp="1"/>
          </p:cNvSpPr>
          <p:nvPr>
            <p:ph type="ftr" sz="quarter" idx="11"/>
          </p:nvPr>
        </p:nvSpPr>
        <p:spPr/>
        <p:txBody>
          <a:bodyPr/>
          <a:lstStyle/>
          <a:p>
            <a:r>
              <a:rPr lang="en-US" smtClean="0"/>
              <a:t>Intro to DS</a:t>
            </a:r>
            <a:endParaRPr lang="en-US" dirty="0"/>
          </a:p>
        </p:txBody>
      </p:sp>
    </p:spTree>
    <p:extLst>
      <p:ext uri="{BB962C8B-B14F-4D97-AF65-F5344CB8AC3E}">
        <p14:creationId xmlns:p14="http://schemas.microsoft.com/office/powerpoint/2010/main" val="38787521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C6E4161A-2007-4FE6-B233-5B8E13A61398}" type="slidenum">
              <a:rPr lang="en-US" altLang="en-US"/>
              <a:pPr>
                <a:defRPr/>
              </a:pPr>
              <a:t>12</a:t>
            </a:fld>
            <a:endParaRPr lang="en-US" altLang="en-US"/>
          </a:p>
        </p:txBody>
      </p:sp>
      <p:sp>
        <p:nvSpPr>
          <p:cNvPr id="16387" name="Rectangle 2"/>
          <p:cNvSpPr>
            <a:spLocks noGrp="1" noChangeArrowheads="1"/>
          </p:cNvSpPr>
          <p:nvPr>
            <p:ph type="title"/>
          </p:nvPr>
        </p:nvSpPr>
        <p:spPr>
          <a:xfrm>
            <a:off x="831669" y="710406"/>
            <a:ext cx="8458200" cy="865187"/>
          </a:xfrm>
        </p:spPr>
        <p:txBody>
          <a:bodyPr/>
          <a:lstStyle/>
          <a:p>
            <a:pPr eaLnBrk="1" hangingPunct="1"/>
            <a:r>
              <a:rPr lang="en-US" altLang="en-US" sz="3800" b="1" dirty="0"/>
              <a:t>Feature Selection</a:t>
            </a:r>
          </a:p>
        </p:txBody>
      </p:sp>
      <p:sp>
        <p:nvSpPr>
          <p:cNvPr id="16388" name="Rectangle 3"/>
          <p:cNvSpPr>
            <a:spLocks noGrp="1" noChangeArrowheads="1"/>
          </p:cNvSpPr>
          <p:nvPr>
            <p:ph type="body" idx="1"/>
          </p:nvPr>
        </p:nvSpPr>
        <p:spPr>
          <a:xfrm>
            <a:off x="722549" y="1797973"/>
            <a:ext cx="10999619" cy="4340726"/>
          </a:xfrm>
          <a:noFill/>
        </p:spPr>
        <p:txBody>
          <a:bodyPr>
            <a:noAutofit/>
          </a:bodyPr>
          <a:lstStyle/>
          <a:p>
            <a:pPr marL="323850" lvl="1" indent="0" eaLnBrk="1" hangingPunct="1">
              <a:buNone/>
            </a:pPr>
            <a:r>
              <a:rPr lang="en-US" altLang="zh-CN" sz="2800" dirty="0" smtClean="0">
                <a:ea typeface="SimSun" panose="02010600030101010101" pitchFamily="2" charset="-122"/>
              </a:rPr>
              <a:t>A process that chooses an </a:t>
            </a:r>
            <a:r>
              <a:rPr lang="en-US" altLang="zh-CN" sz="2800" dirty="0" smtClean="0">
                <a:solidFill>
                  <a:srgbClr val="FF0000"/>
                </a:solidFill>
                <a:ea typeface="SimSun" panose="02010600030101010101" pitchFamily="2" charset="-122"/>
              </a:rPr>
              <a:t>optimal subset of features </a:t>
            </a:r>
            <a:r>
              <a:rPr lang="en-US" altLang="zh-CN" sz="2800" dirty="0" smtClean="0">
                <a:ea typeface="SimSun" panose="02010600030101010101" pitchFamily="2" charset="-122"/>
              </a:rPr>
              <a:t>according to an objective function</a:t>
            </a:r>
          </a:p>
          <a:p>
            <a:pPr lvl="1" eaLnBrk="1" hangingPunct="1"/>
            <a:r>
              <a:rPr lang="en-US" altLang="zh-CN" sz="2800" dirty="0" smtClean="0">
                <a:ea typeface="SimSun" panose="02010600030101010101" pitchFamily="2" charset="-122"/>
              </a:rPr>
              <a:t>To reduce dimensionality and remove noise</a:t>
            </a:r>
          </a:p>
          <a:p>
            <a:pPr lvl="1" eaLnBrk="1" hangingPunct="1"/>
            <a:r>
              <a:rPr lang="en-US" altLang="zh-CN" sz="2800" dirty="0" smtClean="0">
                <a:ea typeface="SimSun" panose="02010600030101010101" pitchFamily="2" charset="-122"/>
              </a:rPr>
              <a:t>To improve mining performance</a:t>
            </a:r>
          </a:p>
          <a:p>
            <a:pPr lvl="2" eaLnBrk="1" hangingPunct="1"/>
            <a:r>
              <a:rPr lang="en-US" altLang="zh-CN" sz="2800" dirty="0" smtClean="0">
                <a:ea typeface="SimSun" panose="02010600030101010101" pitchFamily="2" charset="-122"/>
              </a:rPr>
              <a:t>Speed of learning</a:t>
            </a:r>
          </a:p>
          <a:p>
            <a:pPr lvl="2" eaLnBrk="1" hangingPunct="1"/>
            <a:r>
              <a:rPr lang="en-US" altLang="zh-CN" sz="2800" dirty="0" smtClean="0">
                <a:ea typeface="SimSun" panose="02010600030101010101" pitchFamily="2" charset="-122"/>
              </a:rPr>
              <a:t>Predictive accuracy</a:t>
            </a:r>
          </a:p>
          <a:p>
            <a:pPr lvl="2" eaLnBrk="1" hangingPunct="1"/>
            <a:r>
              <a:rPr lang="en-US" altLang="zh-CN" sz="2800" dirty="0" smtClean="0">
                <a:ea typeface="SimSun" panose="02010600030101010101" pitchFamily="2" charset="-122"/>
              </a:rPr>
              <a:t>Simplicity and comprehensibility of mined results</a:t>
            </a:r>
          </a:p>
        </p:txBody>
      </p:sp>
      <p:sp>
        <p:nvSpPr>
          <p:cNvPr id="2" name="Date Placeholder 1"/>
          <p:cNvSpPr>
            <a:spLocks noGrp="1"/>
          </p:cNvSpPr>
          <p:nvPr>
            <p:ph type="dt" sz="half" idx="10"/>
          </p:nvPr>
        </p:nvSpPr>
        <p:spPr/>
        <p:txBody>
          <a:bodyPr/>
          <a:lstStyle/>
          <a:p>
            <a:fld id="{EEE75BAC-F46D-984F-A520-B70E810CB6DB}" type="datetime1">
              <a:rPr lang="en-US" smtClean="0"/>
              <a:t>11/28/2022</a:t>
            </a:fld>
            <a:endParaRPr lang="en-US" dirty="0"/>
          </a:p>
        </p:txBody>
      </p:sp>
      <p:sp>
        <p:nvSpPr>
          <p:cNvPr id="3" name="Footer Placeholder 2"/>
          <p:cNvSpPr>
            <a:spLocks noGrp="1"/>
          </p:cNvSpPr>
          <p:nvPr>
            <p:ph type="ftr" sz="quarter" idx="11"/>
          </p:nvPr>
        </p:nvSpPr>
        <p:spPr/>
        <p:txBody>
          <a:bodyPr/>
          <a:lstStyle/>
          <a:p>
            <a:r>
              <a:rPr lang="en-US" smtClean="0"/>
              <a:t>Intro to DS</a:t>
            </a:r>
            <a:endParaRPr lang="en-US" dirty="0"/>
          </a:p>
        </p:txBody>
      </p:sp>
    </p:spTree>
    <p:extLst>
      <p:ext uri="{BB962C8B-B14F-4D97-AF65-F5344CB8AC3E}">
        <p14:creationId xmlns:p14="http://schemas.microsoft.com/office/powerpoint/2010/main" val="27142678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t>Feature Extraction</a:t>
            </a:r>
            <a:endParaRPr lang="en-US" dirty="0"/>
          </a:p>
        </p:txBody>
      </p:sp>
      <p:sp>
        <p:nvSpPr>
          <p:cNvPr id="4" name="Date Placeholder 3"/>
          <p:cNvSpPr>
            <a:spLocks noGrp="1"/>
          </p:cNvSpPr>
          <p:nvPr>
            <p:ph type="dt" sz="half" idx="10"/>
          </p:nvPr>
        </p:nvSpPr>
        <p:spPr/>
        <p:txBody>
          <a:bodyPr/>
          <a:lstStyle/>
          <a:p>
            <a:fld id="{13455516-4056-A547-9ECD-F9E726DE5047}" type="datetime1">
              <a:rPr lang="en-US" smtClean="0"/>
              <a:t>11/28/2022</a:t>
            </a:fld>
            <a:endParaRPr lang="en-US" dirty="0"/>
          </a:p>
        </p:txBody>
      </p:sp>
      <p:sp>
        <p:nvSpPr>
          <p:cNvPr id="5" name="Footer Placeholder 4"/>
          <p:cNvSpPr>
            <a:spLocks noGrp="1"/>
          </p:cNvSpPr>
          <p:nvPr>
            <p:ph type="ftr" sz="quarter" idx="11"/>
          </p:nvPr>
        </p:nvSpPr>
        <p:spPr/>
        <p:txBody>
          <a:bodyPr/>
          <a:lstStyle/>
          <a:p>
            <a:r>
              <a:rPr lang="en-US" smtClean="0"/>
              <a:t>Intro to DS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13</a:t>
            </a:fld>
            <a:endParaRPr lang="en-US" dirty="0"/>
          </a:p>
        </p:txBody>
      </p:sp>
      <p:sp>
        <p:nvSpPr>
          <p:cNvPr id="7" name="Rectangle 3"/>
          <p:cNvSpPr txBox="1">
            <a:spLocks noChangeArrowheads="1"/>
          </p:cNvSpPr>
          <p:nvPr/>
        </p:nvSpPr>
        <p:spPr>
          <a:xfrm>
            <a:off x="446231" y="2025007"/>
            <a:ext cx="11258775" cy="4453821"/>
          </a:xfrm>
          <a:prstGeom prst="rect">
            <a:avLst/>
          </a:prstGeom>
        </p:spPr>
        <p:txBody>
          <a:bodyPr vert="horz" lIns="91440" tIns="45720" rIns="91440" bIns="45720" rtlCol="0" anchor="ctr">
            <a:noAutofit/>
          </a:bodyPr>
          <a:lstStyle>
            <a:lvl1pPr marL="30607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2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795" indent="-26987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60" indent="-23431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105" indent="-23431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altLang="en-US" sz="2400" dirty="0" smtClean="0"/>
              <a:t>Feature reduction refers to the mapping of the original high-dimensional data onto a lower-dimensional space</a:t>
            </a:r>
          </a:p>
          <a:p>
            <a:pPr marL="447675" indent="-447675"/>
            <a:r>
              <a:rPr lang="en-US" altLang="en-US" sz="2400" dirty="0" smtClean="0"/>
              <a:t>Given a set of data points of p variables</a:t>
            </a:r>
          </a:p>
          <a:p>
            <a:pPr marL="447675" indent="-447675">
              <a:buFont typeface="Wingdings 2" panose="05020102010507070707" pitchFamily="18" charset="2"/>
              <a:buNone/>
            </a:pPr>
            <a:r>
              <a:rPr lang="en-US" altLang="en-US" sz="2400" dirty="0" smtClean="0"/>
              <a:t>     Compute their low-dimensional representation:</a:t>
            </a:r>
          </a:p>
          <a:p>
            <a:pPr marL="447675" indent="-447675">
              <a:buFont typeface="Wingdings 2" panose="05020102010507070707" pitchFamily="18" charset="2"/>
              <a:buNone/>
            </a:pPr>
            <a:endParaRPr lang="en-US" altLang="en-US" sz="2400" dirty="0" smtClean="0"/>
          </a:p>
          <a:p>
            <a:pPr marL="447675" indent="-447675"/>
            <a:endParaRPr lang="en-US" altLang="en-US" sz="2400" dirty="0" smtClean="0"/>
          </a:p>
          <a:p>
            <a:pPr marL="447675" indent="-447675"/>
            <a:r>
              <a:rPr lang="en-US" altLang="en-US" sz="2400" dirty="0" smtClean="0"/>
              <a:t>Criterion for feature reduction can be different based on different problem settings.</a:t>
            </a:r>
          </a:p>
          <a:p>
            <a:pPr marL="889000" lvl="1" indent="-439738"/>
            <a:r>
              <a:rPr lang="en-US" altLang="en-US" sz="2400" dirty="0" smtClean="0"/>
              <a:t>Unsupervised setting: minimize the information loss</a:t>
            </a:r>
          </a:p>
          <a:p>
            <a:pPr marL="889000" lvl="1" indent="-439738"/>
            <a:r>
              <a:rPr lang="en-US" altLang="en-US" sz="2400" dirty="0" smtClean="0"/>
              <a:t>Supervised setting: maximize the class discrimination</a:t>
            </a:r>
          </a:p>
          <a:p>
            <a:pPr marL="447675" indent="-447675">
              <a:buFont typeface="Wingdings 2" panose="05020102010507070707" pitchFamily="18" charset="2"/>
              <a:buNone/>
            </a:pPr>
            <a:endParaRPr lang="en-US" altLang="en-US" sz="2000" dirty="0"/>
          </a:p>
        </p:txBody>
      </p:sp>
      <p:graphicFrame>
        <p:nvGraphicFramePr>
          <p:cNvPr id="8" name="Object 4"/>
          <p:cNvGraphicFramePr>
            <a:graphicFrameLocks noChangeAspect="1"/>
          </p:cNvGraphicFramePr>
          <p:nvPr>
            <p:extLst>
              <p:ext uri="{D42A27DB-BD31-4B8C-83A1-F6EECF244321}">
                <p14:modId xmlns:p14="http://schemas.microsoft.com/office/powerpoint/2010/main" val="836172418"/>
              </p:ext>
            </p:extLst>
          </p:nvPr>
        </p:nvGraphicFramePr>
        <p:xfrm>
          <a:off x="6028631" y="2449190"/>
          <a:ext cx="3200036" cy="701785"/>
        </p:xfrm>
        <a:graphic>
          <a:graphicData uri="http://schemas.openxmlformats.org/presentationml/2006/ole">
            <mc:AlternateContent xmlns:mc="http://schemas.openxmlformats.org/markup-compatibility/2006">
              <mc:Choice xmlns:v="urn:schemas-microsoft-com:vml" Requires="v">
                <p:oleObj spid="_x0000_s2165" name="Equation" r:id="rId3" imgW="850900" imgH="228600" progId="Equation.3">
                  <p:embed/>
                </p:oleObj>
              </mc:Choice>
              <mc:Fallback>
                <p:oleObj name="Equation" r:id="rId3" imgW="8509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8631" y="2449190"/>
                        <a:ext cx="3200036" cy="701785"/>
                      </a:xfrm>
                      <a:prstGeom prst="rect">
                        <a:avLst/>
                      </a:prstGeom>
                      <a:noFill/>
                      <a:ln>
                        <a:noFill/>
                      </a:ln>
                      <a:effectLst/>
                    </p:spPr>
                  </p:pic>
                </p:oleObj>
              </mc:Fallback>
            </mc:AlternateContent>
          </a:graphicData>
        </a:graphic>
      </p:graphicFrame>
      <p:graphicFrame>
        <p:nvGraphicFramePr>
          <p:cNvPr id="9" name="Object 5"/>
          <p:cNvGraphicFramePr>
            <a:graphicFrameLocks noChangeAspect="1"/>
          </p:cNvGraphicFramePr>
          <p:nvPr>
            <p:extLst>
              <p:ext uri="{D42A27DB-BD31-4B8C-83A1-F6EECF244321}">
                <p14:modId xmlns:p14="http://schemas.microsoft.com/office/powerpoint/2010/main" val="2237644944"/>
              </p:ext>
            </p:extLst>
          </p:nvPr>
        </p:nvGraphicFramePr>
        <p:xfrm>
          <a:off x="3491157" y="3884209"/>
          <a:ext cx="3805238" cy="632583"/>
        </p:xfrm>
        <a:graphic>
          <a:graphicData uri="http://schemas.openxmlformats.org/presentationml/2006/ole">
            <mc:AlternateContent xmlns:mc="http://schemas.openxmlformats.org/markup-compatibility/2006">
              <mc:Choice xmlns:v="urn:schemas-microsoft-com:vml" Requires="v">
                <p:oleObj spid="_x0000_s2166" name="Equation" r:id="rId5" imgW="1752600" imgH="241300" progId="Equation.3">
                  <p:embed/>
                </p:oleObj>
              </mc:Choice>
              <mc:Fallback>
                <p:oleObj name="Equation" r:id="rId5" imgW="1752600" imgH="2413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1157" y="3884209"/>
                        <a:ext cx="3805238" cy="63258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1217631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D3F482F8-B1A6-44E6-AD8E-6C5A9E29F241}" type="slidenum">
              <a:rPr lang="en-US" altLang="en-US"/>
              <a:pPr>
                <a:defRPr/>
              </a:pPr>
              <a:t>14</a:t>
            </a:fld>
            <a:endParaRPr lang="en-US" altLang="en-US"/>
          </a:p>
        </p:txBody>
      </p:sp>
      <p:sp>
        <p:nvSpPr>
          <p:cNvPr id="18435" name="Rectangle 2"/>
          <p:cNvSpPr>
            <a:spLocks noGrp="1" noChangeArrowheads="1"/>
          </p:cNvSpPr>
          <p:nvPr>
            <p:ph type="title"/>
          </p:nvPr>
        </p:nvSpPr>
        <p:spPr/>
        <p:txBody>
          <a:bodyPr>
            <a:normAutofit fontScale="90000"/>
          </a:bodyPr>
          <a:lstStyle/>
          <a:p>
            <a:pPr eaLnBrk="1" hangingPunct="1"/>
            <a:r>
              <a:rPr lang="en-US" altLang="en-US" sz="3600" b="1"/>
              <a:t>Feature Reduction vs. Feature Selection</a:t>
            </a:r>
          </a:p>
        </p:txBody>
      </p:sp>
      <p:sp>
        <p:nvSpPr>
          <p:cNvPr id="18436" name="Rectangle 3"/>
          <p:cNvSpPr>
            <a:spLocks noGrp="1" noChangeArrowheads="1"/>
          </p:cNvSpPr>
          <p:nvPr>
            <p:ph type="body" idx="1"/>
          </p:nvPr>
        </p:nvSpPr>
        <p:spPr>
          <a:xfrm>
            <a:off x="429070" y="1749144"/>
            <a:ext cx="11293099" cy="4759325"/>
          </a:xfrm>
        </p:spPr>
        <p:txBody>
          <a:bodyPr>
            <a:normAutofit/>
          </a:bodyPr>
          <a:lstStyle/>
          <a:p>
            <a:pPr marL="447675" indent="-447675"/>
            <a:r>
              <a:rPr lang="en-US" altLang="en-US" sz="2800" dirty="0" smtClean="0"/>
              <a:t>Feature reduction</a:t>
            </a:r>
          </a:p>
          <a:p>
            <a:pPr marL="889000" lvl="1" indent="-439738"/>
            <a:r>
              <a:rPr lang="en-US" altLang="en-US" sz="2800" dirty="0" smtClean="0"/>
              <a:t>All original features are used</a:t>
            </a:r>
          </a:p>
          <a:p>
            <a:pPr marL="889000" lvl="1" indent="-439738"/>
            <a:r>
              <a:rPr lang="en-US" altLang="en-US" sz="2800" dirty="0" smtClean="0">
                <a:solidFill>
                  <a:srgbClr val="FF0000"/>
                </a:solidFill>
              </a:rPr>
              <a:t>The transformed features are linear combinations of the original features</a:t>
            </a:r>
          </a:p>
          <a:p>
            <a:pPr marL="447675" indent="-447675"/>
            <a:r>
              <a:rPr lang="en-US" altLang="en-US" sz="2800" dirty="0" smtClean="0"/>
              <a:t>Feature selection</a:t>
            </a:r>
          </a:p>
          <a:p>
            <a:pPr marL="889000" lvl="1" indent="-439738"/>
            <a:r>
              <a:rPr lang="en-US" altLang="en-US" sz="2800" dirty="0" smtClean="0"/>
              <a:t>Only a </a:t>
            </a:r>
            <a:r>
              <a:rPr lang="en-US" altLang="en-US" sz="2800" dirty="0" smtClean="0">
                <a:solidFill>
                  <a:srgbClr val="FF0000"/>
                </a:solidFill>
              </a:rPr>
              <a:t>subset</a:t>
            </a:r>
            <a:r>
              <a:rPr lang="en-US" altLang="en-US" sz="2800" dirty="0" smtClean="0"/>
              <a:t> of the original features available are selected</a:t>
            </a:r>
          </a:p>
          <a:p>
            <a:pPr marL="447675" indent="-447675"/>
            <a:endParaRPr lang="en-US" altLang="en-US" sz="2400" dirty="0" smtClean="0"/>
          </a:p>
        </p:txBody>
      </p:sp>
      <p:sp>
        <p:nvSpPr>
          <p:cNvPr id="2" name="Date Placeholder 1"/>
          <p:cNvSpPr>
            <a:spLocks noGrp="1"/>
          </p:cNvSpPr>
          <p:nvPr>
            <p:ph type="dt" sz="half" idx="10"/>
          </p:nvPr>
        </p:nvSpPr>
        <p:spPr/>
        <p:txBody>
          <a:bodyPr/>
          <a:lstStyle/>
          <a:p>
            <a:fld id="{E9774818-6A61-5C4F-92B3-25725A695390}" type="datetime1">
              <a:rPr lang="en-US" smtClean="0"/>
              <a:t>11/28/2022</a:t>
            </a:fld>
            <a:endParaRPr lang="en-US" dirty="0"/>
          </a:p>
        </p:txBody>
      </p:sp>
      <p:sp>
        <p:nvSpPr>
          <p:cNvPr id="3" name="Footer Placeholder 2"/>
          <p:cNvSpPr>
            <a:spLocks noGrp="1"/>
          </p:cNvSpPr>
          <p:nvPr>
            <p:ph type="ftr" sz="quarter" idx="11"/>
          </p:nvPr>
        </p:nvSpPr>
        <p:spPr/>
        <p:txBody>
          <a:bodyPr/>
          <a:lstStyle/>
          <a:p>
            <a:r>
              <a:rPr lang="en-US" smtClean="0"/>
              <a:t>Intro to DS</a:t>
            </a:r>
            <a:endParaRPr lang="en-US" dirty="0"/>
          </a:p>
        </p:txBody>
      </p:sp>
    </p:spTree>
    <p:extLst>
      <p:ext uri="{BB962C8B-B14F-4D97-AF65-F5344CB8AC3E}">
        <p14:creationId xmlns:p14="http://schemas.microsoft.com/office/powerpoint/2010/main" val="2311319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5366" y="741344"/>
            <a:ext cx="11029616" cy="1013800"/>
          </a:xfrm>
        </p:spPr>
        <p:txBody>
          <a:bodyPr/>
          <a:lstStyle/>
          <a:p>
            <a:r>
              <a:rPr lang="en-US" b="1" dirty="0"/>
              <a:t>Feature Selection</a:t>
            </a:r>
            <a:br>
              <a:rPr lang="en-US" b="1" dirty="0"/>
            </a:br>
            <a:endParaRPr lang="en-US" dirty="0"/>
          </a:p>
        </p:txBody>
      </p:sp>
      <p:sp>
        <p:nvSpPr>
          <p:cNvPr id="3" name="Content Placeholder 2"/>
          <p:cNvSpPr>
            <a:spLocks noGrp="1"/>
          </p:cNvSpPr>
          <p:nvPr>
            <p:ph idx="1"/>
          </p:nvPr>
        </p:nvSpPr>
        <p:spPr>
          <a:xfrm>
            <a:off x="443890" y="1820113"/>
            <a:ext cx="11261117" cy="3678303"/>
          </a:xfrm>
        </p:spPr>
        <p:txBody>
          <a:bodyPr>
            <a:normAutofit/>
          </a:bodyPr>
          <a:lstStyle/>
          <a:p>
            <a:pPr marL="0" indent="0" algn="ctr">
              <a:buNone/>
            </a:pPr>
            <a:r>
              <a:rPr lang="en-US" sz="2800" i="1" dirty="0"/>
              <a:t>Feature or Variable Selection refers to the process of selecting features that are used in predicting the target or output. The purpose of Feature Selection is to select the features that contribute the most to output prediction. </a:t>
            </a:r>
          </a:p>
        </p:txBody>
      </p:sp>
      <p:sp>
        <p:nvSpPr>
          <p:cNvPr id="4" name="Date Placeholder 3"/>
          <p:cNvSpPr>
            <a:spLocks noGrp="1"/>
          </p:cNvSpPr>
          <p:nvPr>
            <p:ph type="dt" sz="half" idx="10"/>
          </p:nvPr>
        </p:nvSpPr>
        <p:spPr/>
        <p:txBody>
          <a:bodyPr/>
          <a:lstStyle/>
          <a:p>
            <a:fld id="{03369F1B-FF9C-204E-A06F-17619E8A8908}" type="datetime1">
              <a:rPr lang="en-US" smtClean="0"/>
              <a:t>11/28/2022</a:t>
            </a:fld>
            <a:endParaRPr lang="en-US" dirty="0"/>
          </a:p>
        </p:txBody>
      </p:sp>
      <p:sp>
        <p:nvSpPr>
          <p:cNvPr id="5" name="Footer Placeholder 4"/>
          <p:cNvSpPr>
            <a:spLocks noGrp="1"/>
          </p:cNvSpPr>
          <p:nvPr>
            <p:ph type="ftr" sz="quarter" idx="11"/>
          </p:nvPr>
        </p:nvSpPr>
        <p:spPr/>
        <p:txBody>
          <a:bodyPr/>
          <a:lstStyle/>
          <a:p>
            <a:r>
              <a:rPr lang="en-US" smtClean="0"/>
              <a:t>Intro to DS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15</a:t>
            </a:fld>
            <a:endParaRPr lang="en-US" dirty="0"/>
          </a:p>
        </p:txBody>
      </p:sp>
    </p:spTree>
    <p:extLst>
      <p:ext uri="{BB962C8B-B14F-4D97-AF65-F5344CB8AC3E}">
        <p14:creationId xmlns:p14="http://schemas.microsoft.com/office/powerpoint/2010/main" val="16580589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Feature Selection</a:t>
            </a:r>
            <a:endParaRPr lang="en-US" dirty="0"/>
          </a:p>
        </p:txBody>
      </p:sp>
      <p:sp>
        <p:nvSpPr>
          <p:cNvPr id="3" name="Content Placeholder 2"/>
          <p:cNvSpPr>
            <a:spLocks noGrp="1"/>
          </p:cNvSpPr>
          <p:nvPr>
            <p:ph idx="1"/>
          </p:nvPr>
        </p:nvSpPr>
        <p:spPr>
          <a:xfrm>
            <a:off x="426727" y="1905918"/>
            <a:ext cx="11381256" cy="4186268"/>
          </a:xfrm>
        </p:spPr>
        <p:txBody>
          <a:bodyPr>
            <a:normAutofit/>
          </a:bodyPr>
          <a:lstStyle/>
          <a:p>
            <a:r>
              <a:rPr lang="en-US" sz="2800" dirty="0"/>
              <a:t>Usually these benefits of Feature Selection are quoted :</a:t>
            </a:r>
          </a:p>
          <a:p>
            <a:pPr lvl="1" algn="just"/>
            <a:r>
              <a:rPr lang="en-US" sz="2600" b="1" dirty="0"/>
              <a:t>Reduces </a:t>
            </a:r>
            <a:r>
              <a:rPr lang="en-US" sz="2600" b="1" dirty="0" err="1"/>
              <a:t>overfitting</a:t>
            </a:r>
            <a:r>
              <a:rPr lang="en-US" sz="2600" dirty="0"/>
              <a:t>: </a:t>
            </a:r>
            <a:r>
              <a:rPr lang="en-US" sz="2600" dirty="0" err="1"/>
              <a:t>Overfitting</a:t>
            </a:r>
            <a:r>
              <a:rPr lang="en-US" sz="2600" dirty="0"/>
              <a:t> has been explained in the previous lessons. If the model is </a:t>
            </a:r>
            <a:r>
              <a:rPr lang="en-US" sz="2600" dirty="0" err="1"/>
              <a:t>overfitting</a:t>
            </a:r>
            <a:r>
              <a:rPr lang="en-US" sz="2600" dirty="0"/>
              <a:t>, reducing the number of features is one of the methods to reduce </a:t>
            </a:r>
            <a:r>
              <a:rPr lang="en-US" sz="2600" dirty="0" err="1"/>
              <a:t>overfitting</a:t>
            </a:r>
            <a:r>
              <a:rPr lang="en-US" sz="2600" dirty="0"/>
              <a:t>.</a:t>
            </a:r>
          </a:p>
          <a:p>
            <a:pPr lvl="1" algn="just"/>
            <a:r>
              <a:rPr lang="en-US" sz="2600" b="1" dirty="0"/>
              <a:t>Improves accuracy</a:t>
            </a:r>
            <a:r>
              <a:rPr lang="en-US" sz="2600" dirty="0"/>
              <a:t>: Less </a:t>
            </a:r>
            <a:r>
              <a:rPr lang="en-US" sz="2600" dirty="0" err="1"/>
              <a:t>overfitting</a:t>
            </a:r>
            <a:r>
              <a:rPr lang="en-US" sz="2600" dirty="0"/>
              <a:t> would perform well on the unseen dataset, so it ultimately leads to the improved accuracy of the model.</a:t>
            </a:r>
          </a:p>
          <a:p>
            <a:pPr lvl="1" algn="just"/>
            <a:r>
              <a:rPr lang="en-US" sz="2600" b="1" dirty="0"/>
              <a:t>Reduces training time</a:t>
            </a:r>
            <a:r>
              <a:rPr lang="en-US" sz="2600" dirty="0"/>
              <a:t>: A smaller number of features means that there will be less data to train and training will be faster.</a:t>
            </a:r>
          </a:p>
          <a:p>
            <a:endParaRPr lang="en-US" sz="2800" dirty="0"/>
          </a:p>
        </p:txBody>
      </p:sp>
      <p:sp>
        <p:nvSpPr>
          <p:cNvPr id="4" name="Date Placeholder 3"/>
          <p:cNvSpPr>
            <a:spLocks noGrp="1"/>
          </p:cNvSpPr>
          <p:nvPr>
            <p:ph type="dt" sz="half" idx="10"/>
          </p:nvPr>
        </p:nvSpPr>
        <p:spPr/>
        <p:txBody>
          <a:bodyPr/>
          <a:lstStyle/>
          <a:p>
            <a:fld id="{D751E195-9345-F54E-98EA-B2E932E72462}" type="datetime1">
              <a:rPr lang="en-US" smtClean="0"/>
              <a:t>11/28/2022</a:t>
            </a:fld>
            <a:endParaRPr lang="en-US" dirty="0"/>
          </a:p>
        </p:txBody>
      </p:sp>
      <p:sp>
        <p:nvSpPr>
          <p:cNvPr id="5" name="Footer Placeholder 4"/>
          <p:cNvSpPr>
            <a:spLocks noGrp="1"/>
          </p:cNvSpPr>
          <p:nvPr>
            <p:ph type="ftr" sz="quarter" idx="11"/>
          </p:nvPr>
        </p:nvSpPr>
        <p:spPr/>
        <p:txBody>
          <a:bodyPr/>
          <a:lstStyle/>
          <a:p>
            <a:r>
              <a:rPr lang="en-US" smtClean="0"/>
              <a:t>Intro to DS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16</a:t>
            </a:fld>
            <a:endParaRPr lang="en-US" dirty="0"/>
          </a:p>
        </p:txBody>
      </p:sp>
    </p:spTree>
    <p:extLst>
      <p:ext uri="{BB962C8B-B14F-4D97-AF65-F5344CB8AC3E}">
        <p14:creationId xmlns:p14="http://schemas.microsoft.com/office/powerpoint/2010/main" val="29853440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Feature </a:t>
            </a:r>
            <a:r>
              <a:rPr lang="en-US" b="1" dirty="0" smtClean="0"/>
              <a:t>Selection Methods</a:t>
            </a:r>
            <a:endParaRPr lang="en-US" dirty="0"/>
          </a:p>
        </p:txBody>
      </p:sp>
      <p:pic>
        <p:nvPicPr>
          <p:cNvPr id="7" name="Content Placeholder 6"/>
          <p:cNvPicPr>
            <a:picLocks noGrp="1" noChangeAspect="1"/>
          </p:cNvPicPr>
          <p:nvPr>
            <p:ph idx="1"/>
          </p:nvPr>
        </p:nvPicPr>
        <p:blipFill>
          <a:blip r:embed="rId2"/>
          <a:stretch>
            <a:fillRect/>
          </a:stretch>
        </p:blipFill>
        <p:spPr>
          <a:xfrm>
            <a:off x="532046" y="2557002"/>
            <a:ext cx="11052821" cy="4300998"/>
          </a:xfrm>
          <a:prstGeom prst="rect">
            <a:avLst/>
          </a:prstGeom>
        </p:spPr>
      </p:pic>
      <p:sp>
        <p:nvSpPr>
          <p:cNvPr id="4" name="Date Placeholder 3"/>
          <p:cNvSpPr>
            <a:spLocks noGrp="1"/>
          </p:cNvSpPr>
          <p:nvPr>
            <p:ph type="dt" sz="half" idx="10"/>
          </p:nvPr>
        </p:nvSpPr>
        <p:spPr/>
        <p:txBody>
          <a:bodyPr/>
          <a:lstStyle/>
          <a:p>
            <a:fld id="{B2438A76-7032-5B45-83E1-D1CC8FBDC532}" type="datetime1">
              <a:rPr lang="en-US" smtClean="0"/>
              <a:t>11/28/2022</a:t>
            </a:fld>
            <a:endParaRPr lang="en-US" dirty="0"/>
          </a:p>
        </p:txBody>
      </p:sp>
      <p:sp>
        <p:nvSpPr>
          <p:cNvPr id="5" name="Footer Placeholder 4"/>
          <p:cNvSpPr>
            <a:spLocks noGrp="1"/>
          </p:cNvSpPr>
          <p:nvPr>
            <p:ph type="ftr" sz="quarter" idx="11"/>
          </p:nvPr>
        </p:nvSpPr>
        <p:spPr/>
        <p:txBody>
          <a:bodyPr/>
          <a:lstStyle/>
          <a:p>
            <a:r>
              <a:rPr lang="en-US" smtClean="0"/>
              <a:t>Intro to DS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17</a:t>
            </a:fld>
            <a:endParaRPr lang="en-US" dirty="0"/>
          </a:p>
        </p:txBody>
      </p:sp>
      <p:sp>
        <p:nvSpPr>
          <p:cNvPr id="3" name="Rectangle 2"/>
          <p:cNvSpPr/>
          <p:nvPr/>
        </p:nvSpPr>
        <p:spPr>
          <a:xfrm>
            <a:off x="411906" y="2084550"/>
            <a:ext cx="11224449" cy="523220"/>
          </a:xfrm>
          <a:prstGeom prst="rect">
            <a:avLst/>
          </a:prstGeom>
        </p:spPr>
        <p:txBody>
          <a:bodyPr wrap="square">
            <a:spAutoFit/>
          </a:bodyPr>
          <a:lstStyle/>
          <a:p>
            <a:r>
              <a:rPr lang="en-US" sz="2800" dirty="0"/>
              <a:t>Feature Selection Methods are categorized into the following methods.</a:t>
            </a:r>
          </a:p>
        </p:txBody>
      </p:sp>
    </p:spTree>
    <p:extLst>
      <p:ext uri="{BB962C8B-B14F-4D97-AF65-F5344CB8AC3E}">
        <p14:creationId xmlns:p14="http://schemas.microsoft.com/office/powerpoint/2010/main" val="6578037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Cont.</a:t>
            </a:r>
            <a:endParaRPr lang="en-US" dirty="0"/>
          </a:p>
        </p:txBody>
      </p:sp>
      <p:pic>
        <p:nvPicPr>
          <p:cNvPr id="7" name="Content Placeholder 6"/>
          <p:cNvPicPr>
            <a:picLocks noGrp="1" noChangeAspect="1"/>
          </p:cNvPicPr>
          <p:nvPr>
            <p:ph idx="1"/>
          </p:nvPr>
        </p:nvPicPr>
        <p:blipFill>
          <a:blip r:embed="rId2"/>
          <a:stretch>
            <a:fillRect/>
          </a:stretch>
        </p:blipFill>
        <p:spPr>
          <a:xfrm>
            <a:off x="514883" y="1767592"/>
            <a:ext cx="11190124" cy="5090408"/>
          </a:xfrm>
          <a:prstGeom prst="rect">
            <a:avLst/>
          </a:prstGeom>
        </p:spPr>
      </p:pic>
      <p:sp>
        <p:nvSpPr>
          <p:cNvPr id="4" name="Date Placeholder 3"/>
          <p:cNvSpPr>
            <a:spLocks noGrp="1"/>
          </p:cNvSpPr>
          <p:nvPr>
            <p:ph type="dt" sz="half" idx="10"/>
          </p:nvPr>
        </p:nvSpPr>
        <p:spPr/>
        <p:txBody>
          <a:bodyPr/>
          <a:lstStyle/>
          <a:p>
            <a:fld id="{67303D2F-5714-B642-A877-CFB33F95E2D5}" type="datetime1">
              <a:rPr lang="en-US" smtClean="0"/>
              <a:t>11/28/2022</a:t>
            </a:fld>
            <a:endParaRPr lang="en-US" dirty="0"/>
          </a:p>
        </p:txBody>
      </p:sp>
      <p:sp>
        <p:nvSpPr>
          <p:cNvPr id="5" name="Footer Placeholder 4"/>
          <p:cNvSpPr>
            <a:spLocks noGrp="1"/>
          </p:cNvSpPr>
          <p:nvPr>
            <p:ph type="ftr" sz="quarter" idx="11"/>
          </p:nvPr>
        </p:nvSpPr>
        <p:spPr/>
        <p:txBody>
          <a:bodyPr/>
          <a:lstStyle/>
          <a:p>
            <a:r>
              <a:rPr lang="en-US" smtClean="0"/>
              <a:t>Intro to DS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18</a:t>
            </a:fld>
            <a:endParaRPr lang="en-US" dirty="0"/>
          </a:p>
        </p:txBody>
      </p:sp>
    </p:spTree>
    <p:extLst>
      <p:ext uri="{BB962C8B-B14F-4D97-AF65-F5344CB8AC3E}">
        <p14:creationId xmlns:p14="http://schemas.microsoft.com/office/powerpoint/2010/main" val="13877555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1. </a:t>
            </a:r>
            <a:r>
              <a:rPr lang="en-US" b="1" dirty="0"/>
              <a:t>Filter Method (Feature </a:t>
            </a:r>
            <a:r>
              <a:rPr lang="en-US" b="1" dirty="0" smtClean="0"/>
              <a:t>Selection)</a:t>
            </a:r>
            <a:endParaRPr lang="en-US" dirty="0"/>
          </a:p>
        </p:txBody>
      </p:sp>
      <p:sp>
        <p:nvSpPr>
          <p:cNvPr id="3" name="Content Placeholder 2"/>
          <p:cNvSpPr>
            <a:spLocks noGrp="1"/>
          </p:cNvSpPr>
          <p:nvPr>
            <p:ph idx="1"/>
          </p:nvPr>
        </p:nvSpPr>
        <p:spPr>
          <a:xfrm>
            <a:off x="394744" y="1801914"/>
            <a:ext cx="11396076" cy="5056086"/>
          </a:xfrm>
        </p:spPr>
        <p:txBody>
          <a:bodyPr>
            <a:noAutofit/>
          </a:bodyPr>
          <a:lstStyle/>
          <a:p>
            <a:pPr algn="just"/>
            <a:r>
              <a:rPr lang="en-US" sz="2000" b="1" dirty="0" smtClean="0"/>
              <a:t>Filter </a:t>
            </a:r>
            <a:r>
              <a:rPr lang="en-US" sz="2000" b="1" dirty="0"/>
              <a:t>Methods</a:t>
            </a:r>
          </a:p>
          <a:p>
            <a:pPr lvl="1" algn="just"/>
            <a:r>
              <a:rPr lang="en-US" sz="2400" dirty="0"/>
              <a:t>The Filter Methods involve </a:t>
            </a:r>
            <a:r>
              <a:rPr lang="en-US" sz="2400" dirty="0">
                <a:solidFill>
                  <a:srgbClr val="FF0000"/>
                </a:solidFill>
              </a:rPr>
              <a:t>selecting features </a:t>
            </a:r>
            <a:r>
              <a:rPr lang="en-US" sz="2400" dirty="0"/>
              <a:t>based on their various </a:t>
            </a:r>
            <a:r>
              <a:rPr lang="en-US" sz="2400" dirty="0">
                <a:solidFill>
                  <a:srgbClr val="FF0000"/>
                </a:solidFill>
              </a:rPr>
              <a:t>statistical scores with the output column</a:t>
            </a:r>
            <a:r>
              <a:rPr lang="en-US" sz="2400" dirty="0"/>
              <a:t>. The selection of features is independent of any Machine Learning algorithm. The </a:t>
            </a:r>
            <a:r>
              <a:rPr lang="en-US" sz="2400" dirty="0" smtClean="0"/>
              <a:t>rules </a:t>
            </a:r>
            <a:r>
              <a:rPr lang="en-US" sz="2400" dirty="0"/>
              <a:t>of thumb are as follows.</a:t>
            </a:r>
          </a:p>
          <a:p>
            <a:pPr lvl="3" algn="just"/>
            <a:r>
              <a:rPr lang="en-US" sz="2200" dirty="0"/>
              <a:t>The more the features are </a:t>
            </a:r>
            <a:r>
              <a:rPr lang="en-US" sz="2200" dirty="0">
                <a:solidFill>
                  <a:srgbClr val="FF0000"/>
                </a:solidFill>
              </a:rPr>
              <a:t>correlated</a:t>
            </a:r>
            <a:r>
              <a:rPr lang="en-US" sz="2200" dirty="0"/>
              <a:t> with the output column or the column to be predicted, the better the performance of the model.</a:t>
            </a:r>
          </a:p>
          <a:p>
            <a:pPr lvl="3" algn="just"/>
            <a:r>
              <a:rPr lang="en-US" sz="2200" dirty="0"/>
              <a:t>Features should be least correlated with each other. If some of the input features are correlated with some additional input features, this situation is known as </a:t>
            </a:r>
            <a:r>
              <a:rPr lang="en-US" sz="2200" b="1" dirty="0" err="1"/>
              <a:t>Multicollinearity</a:t>
            </a:r>
            <a:r>
              <a:rPr lang="en-US" sz="2200" dirty="0"/>
              <a:t>. We recommended getting rid of such a situation for better performance of the model.</a:t>
            </a:r>
          </a:p>
          <a:p>
            <a:pPr algn="just"/>
            <a:endParaRPr lang="en-US" sz="2000" b="1" dirty="0"/>
          </a:p>
          <a:p>
            <a:pPr algn="just"/>
            <a:endParaRPr lang="en-US" sz="2000" dirty="0"/>
          </a:p>
        </p:txBody>
      </p:sp>
      <p:sp>
        <p:nvSpPr>
          <p:cNvPr id="4" name="Date Placeholder 3"/>
          <p:cNvSpPr>
            <a:spLocks noGrp="1"/>
          </p:cNvSpPr>
          <p:nvPr>
            <p:ph type="dt" sz="half" idx="10"/>
          </p:nvPr>
        </p:nvSpPr>
        <p:spPr/>
        <p:txBody>
          <a:bodyPr/>
          <a:lstStyle/>
          <a:p>
            <a:fld id="{F2368D9D-0519-B341-BB6E-AB0E49EFC674}" type="datetime1">
              <a:rPr lang="en-US" smtClean="0"/>
              <a:t>11/28/2022</a:t>
            </a:fld>
            <a:endParaRPr lang="en-US" dirty="0"/>
          </a:p>
        </p:txBody>
      </p:sp>
      <p:sp>
        <p:nvSpPr>
          <p:cNvPr id="5" name="Footer Placeholder 4"/>
          <p:cNvSpPr>
            <a:spLocks noGrp="1"/>
          </p:cNvSpPr>
          <p:nvPr>
            <p:ph type="ftr" sz="quarter" idx="11"/>
          </p:nvPr>
        </p:nvSpPr>
        <p:spPr/>
        <p:txBody>
          <a:bodyPr/>
          <a:lstStyle/>
          <a:p>
            <a:r>
              <a:rPr lang="en-US" smtClean="0"/>
              <a:t>Intro to DS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19</a:t>
            </a:fld>
            <a:endParaRPr lang="en-US" dirty="0"/>
          </a:p>
        </p:txBody>
      </p:sp>
    </p:spTree>
    <p:extLst>
      <p:ext uri="{BB962C8B-B14F-4D97-AF65-F5344CB8AC3E}">
        <p14:creationId xmlns:p14="http://schemas.microsoft.com/office/powerpoint/2010/main" val="1811117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695940DB-AE1B-407D-9AE3-385C35564B7B}" type="slidenum">
              <a:rPr lang="en-US" altLang="en-US"/>
              <a:pPr>
                <a:defRPr/>
              </a:pPr>
              <a:t>2</a:t>
            </a:fld>
            <a:endParaRPr lang="en-US" altLang="en-US"/>
          </a:p>
        </p:txBody>
      </p:sp>
      <p:sp>
        <p:nvSpPr>
          <p:cNvPr id="6147" name="Rectangle 2"/>
          <p:cNvSpPr>
            <a:spLocks noGrp="1" noChangeArrowheads="1"/>
          </p:cNvSpPr>
          <p:nvPr>
            <p:ph type="title"/>
          </p:nvPr>
        </p:nvSpPr>
        <p:spPr>
          <a:xfrm>
            <a:off x="1158240" y="666434"/>
            <a:ext cx="8229600" cy="865187"/>
          </a:xfrm>
        </p:spPr>
        <p:txBody>
          <a:bodyPr/>
          <a:lstStyle/>
          <a:p>
            <a:pPr eaLnBrk="1" hangingPunct="1"/>
            <a:r>
              <a:rPr lang="en-US" altLang="en-US" sz="3600" b="1"/>
              <a:t>Outline</a:t>
            </a:r>
          </a:p>
        </p:txBody>
      </p:sp>
      <p:sp>
        <p:nvSpPr>
          <p:cNvPr id="6148" name="Rectangle 3"/>
          <p:cNvSpPr>
            <a:spLocks noGrp="1" noChangeArrowheads="1"/>
          </p:cNvSpPr>
          <p:nvPr>
            <p:ph type="body" idx="1"/>
          </p:nvPr>
        </p:nvSpPr>
        <p:spPr>
          <a:xfrm>
            <a:off x="1489710" y="1825462"/>
            <a:ext cx="8534400" cy="4495800"/>
          </a:xfrm>
        </p:spPr>
        <p:txBody>
          <a:bodyPr>
            <a:normAutofit/>
          </a:bodyPr>
          <a:lstStyle/>
          <a:p>
            <a:pPr eaLnBrk="1" hangingPunct="1"/>
            <a:r>
              <a:rPr lang="en-US" altLang="en-US" sz="3200" dirty="0"/>
              <a:t>Introduction to dimensionality reduction</a:t>
            </a:r>
          </a:p>
          <a:p>
            <a:pPr eaLnBrk="1" hangingPunct="1"/>
            <a:r>
              <a:rPr lang="en-US" altLang="en-US" sz="3200" dirty="0"/>
              <a:t>Feature selection (part I)</a:t>
            </a:r>
          </a:p>
          <a:p>
            <a:pPr eaLnBrk="1" hangingPunct="1"/>
            <a:r>
              <a:rPr lang="en-US" altLang="en-US" sz="3200" dirty="0" smtClean="0"/>
              <a:t>Feature </a:t>
            </a:r>
            <a:r>
              <a:rPr lang="en-US" altLang="en-US" sz="3200" dirty="0"/>
              <a:t>extraction (part II</a:t>
            </a:r>
            <a:r>
              <a:rPr lang="en-US" altLang="en-US" sz="3200" dirty="0" smtClean="0"/>
              <a:t>)</a:t>
            </a:r>
            <a:endParaRPr lang="en-US" altLang="en-US" sz="3200" dirty="0"/>
          </a:p>
        </p:txBody>
      </p:sp>
      <p:sp>
        <p:nvSpPr>
          <p:cNvPr id="2" name="Date Placeholder 1"/>
          <p:cNvSpPr>
            <a:spLocks noGrp="1"/>
          </p:cNvSpPr>
          <p:nvPr>
            <p:ph type="dt" sz="half" idx="10"/>
          </p:nvPr>
        </p:nvSpPr>
        <p:spPr/>
        <p:txBody>
          <a:bodyPr/>
          <a:lstStyle/>
          <a:p>
            <a:fld id="{A0D5AD8A-D553-8844-8F64-836341543439}" type="datetime1">
              <a:rPr lang="en-US" smtClean="0"/>
              <a:t>11/28/2022</a:t>
            </a:fld>
            <a:endParaRPr lang="en-US" dirty="0"/>
          </a:p>
        </p:txBody>
      </p:sp>
      <p:sp>
        <p:nvSpPr>
          <p:cNvPr id="3" name="Footer Placeholder 2"/>
          <p:cNvSpPr>
            <a:spLocks noGrp="1"/>
          </p:cNvSpPr>
          <p:nvPr>
            <p:ph type="ftr" sz="quarter" idx="11"/>
          </p:nvPr>
        </p:nvSpPr>
        <p:spPr/>
        <p:txBody>
          <a:bodyPr/>
          <a:lstStyle/>
          <a:p>
            <a:r>
              <a:rPr lang="en-US" smtClean="0"/>
              <a:t>Intro to DS</a:t>
            </a:r>
            <a:endParaRPr lang="en-US" dirty="0"/>
          </a:p>
        </p:txBody>
      </p:sp>
    </p:spTree>
    <p:extLst>
      <p:ext uri="{BB962C8B-B14F-4D97-AF65-F5344CB8AC3E}">
        <p14:creationId xmlns:p14="http://schemas.microsoft.com/office/powerpoint/2010/main" val="107554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Filter </a:t>
            </a:r>
            <a:r>
              <a:rPr lang="en-US" b="1" dirty="0" smtClean="0"/>
              <a:t>Method</a:t>
            </a:r>
            <a:endParaRPr lang="en-US" dirty="0"/>
          </a:p>
        </p:txBody>
      </p:sp>
      <p:sp>
        <p:nvSpPr>
          <p:cNvPr id="4" name="Date Placeholder 3"/>
          <p:cNvSpPr>
            <a:spLocks noGrp="1"/>
          </p:cNvSpPr>
          <p:nvPr>
            <p:ph type="dt" sz="half" idx="10"/>
          </p:nvPr>
        </p:nvSpPr>
        <p:spPr/>
        <p:txBody>
          <a:bodyPr/>
          <a:lstStyle/>
          <a:p>
            <a:fld id="{D5364C89-741B-7B48-934F-D0EE04732B98}" type="datetime1">
              <a:rPr lang="en-US" smtClean="0"/>
              <a:t>11/28/2022</a:t>
            </a:fld>
            <a:endParaRPr lang="en-US" dirty="0"/>
          </a:p>
        </p:txBody>
      </p:sp>
      <p:sp>
        <p:nvSpPr>
          <p:cNvPr id="5" name="Footer Placeholder 4"/>
          <p:cNvSpPr>
            <a:spLocks noGrp="1"/>
          </p:cNvSpPr>
          <p:nvPr>
            <p:ph type="ftr" sz="quarter" idx="11"/>
          </p:nvPr>
        </p:nvSpPr>
        <p:spPr/>
        <p:txBody>
          <a:bodyPr/>
          <a:lstStyle/>
          <a:p>
            <a:r>
              <a:rPr lang="en-US" smtClean="0"/>
              <a:t>Intro to DS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20</a:t>
            </a:fld>
            <a:endParaRPr lang="en-US" dirty="0"/>
          </a:p>
        </p:txBody>
      </p:sp>
      <p:graphicFrame>
        <p:nvGraphicFramePr>
          <p:cNvPr id="7" name="Object 3"/>
          <p:cNvGraphicFramePr>
            <a:graphicFrameLocks noChangeAspect="1"/>
          </p:cNvGraphicFramePr>
          <p:nvPr>
            <p:extLst>
              <p:ext uri="{D42A27DB-BD31-4B8C-83A1-F6EECF244321}">
                <p14:modId xmlns:p14="http://schemas.microsoft.com/office/powerpoint/2010/main" val="1387082207"/>
              </p:ext>
            </p:extLst>
          </p:nvPr>
        </p:nvGraphicFramePr>
        <p:xfrm>
          <a:off x="411906" y="1819075"/>
          <a:ext cx="11396077" cy="5038925"/>
        </p:xfrm>
        <a:graphic>
          <a:graphicData uri="http://schemas.openxmlformats.org/presentationml/2006/ole">
            <mc:AlternateContent xmlns:mc="http://schemas.openxmlformats.org/markup-compatibility/2006">
              <mc:Choice xmlns:v="urn:schemas-microsoft-com:vml" Requires="v">
                <p:oleObj spid="_x0000_s4154" name="Bitmap Image" r:id="rId3" imgW="5499621" imgH="2394996" progId="Paint.Picture">
                  <p:embed/>
                </p:oleObj>
              </mc:Choice>
              <mc:Fallback>
                <p:oleObj name="Bitmap Image" r:id="rId3" imgW="5499621" imgH="2394996"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906" y="1819075"/>
                        <a:ext cx="11396077" cy="503892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473420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Filter Method</a:t>
            </a:r>
            <a:endParaRPr lang="en-US" dirty="0"/>
          </a:p>
        </p:txBody>
      </p:sp>
      <p:sp>
        <p:nvSpPr>
          <p:cNvPr id="3" name="Content Placeholder 2"/>
          <p:cNvSpPr>
            <a:spLocks noGrp="1"/>
          </p:cNvSpPr>
          <p:nvPr>
            <p:ph idx="1"/>
          </p:nvPr>
        </p:nvSpPr>
        <p:spPr>
          <a:xfrm>
            <a:off x="512540" y="1819076"/>
            <a:ext cx="11209629" cy="4039724"/>
          </a:xfrm>
        </p:spPr>
        <p:txBody>
          <a:bodyPr>
            <a:normAutofit/>
          </a:bodyPr>
          <a:lstStyle/>
          <a:p>
            <a:r>
              <a:rPr lang="en-US" sz="2800" b="1" dirty="0"/>
              <a:t>Removing features with low </a:t>
            </a:r>
            <a:r>
              <a:rPr lang="en-US" sz="2800" b="1" dirty="0" smtClean="0"/>
              <a:t>variance(Low variance filter)</a:t>
            </a:r>
            <a:endParaRPr lang="en-US" sz="2800" b="1" dirty="0"/>
          </a:p>
          <a:p>
            <a:pPr lvl="1"/>
            <a:r>
              <a:rPr lang="en-US" sz="2400" b="1" dirty="0" err="1"/>
              <a:t>VarianceThresold</a:t>
            </a:r>
            <a:r>
              <a:rPr lang="en-US" sz="2400" b="1" dirty="0"/>
              <a:t> </a:t>
            </a:r>
            <a:r>
              <a:rPr lang="en-US" sz="2400" dirty="0"/>
              <a:t>is a simple baseline approach to Feature Selection. </a:t>
            </a:r>
            <a:endParaRPr lang="en-US" sz="2400" dirty="0" smtClean="0"/>
          </a:p>
          <a:p>
            <a:pPr lvl="1"/>
            <a:r>
              <a:rPr lang="en-US" sz="2400" dirty="0" smtClean="0"/>
              <a:t>Removes </a:t>
            </a:r>
            <a:r>
              <a:rPr lang="en-US" sz="2400" dirty="0"/>
              <a:t>all features whose variance doesn’t meet some threshold. </a:t>
            </a:r>
            <a:endParaRPr lang="en-US" sz="2400" dirty="0" smtClean="0"/>
          </a:p>
          <a:p>
            <a:pPr lvl="1"/>
            <a:r>
              <a:rPr lang="en-US" sz="2400" dirty="0" smtClean="0"/>
              <a:t>It </a:t>
            </a:r>
            <a:r>
              <a:rPr lang="en-US" sz="2400" dirty="0"/>
              <a:t>involves removing the features having the same value (zero-variance features) in all of their rows or to a specified number of rows. Such features provide no value in building the machine learning predictive model.</a:t>
            </a:r>
            <a:endParaRPr lang="en-US" sz="2400" b="1" dirty="0"/>
          </a:p>
          <a:p>
            <a:endParaRPr lang="en-US" sz="2800" dirty="0"/>
          </a:p>
        </p:txBody>
      </p:sp>
      <p:sp>
        <p:nvSpPr>
          <p:cNvPr id="4" name="Date Placeholder 3"/>
          <p:cNvSpPr>
            <a:spLocks noGrp="1"/>
          </p:cNvSpPr>
          <p:nvPr>
            <p:ph type="dt" sz="half" idx="10"/>
          </p:nvPr>
        </p:nvSpPr>
        <p:spPr/>
        <p:txBody>
          <a:bodyPr/>
          <a:lstStyle/>
          <a:p>
            <a:fld id="{FF936C7D-2C26-B64A-8B9B-01756A8202DE}" type="datetime1">
              <a:rPr lang="en-US" smtClean="0"/>
              <a:t>11/28/2022</a:t>
            </a:fld>
            <a:endParaRPr lang="en-US" dirty="0"/>
          </a:p>
        </p:txBody>
      </p:sp>
      <p:sp>
        <p:nvSpPr>
          <p:cNvPr id="5" name="Footer Placeholder 4"/>
          <p:cNvSpPr>
            <a:spLocks noGrp="1"/>
          </p:cNvSpPr>
          <p:nvPr>
            <p:ph type="ftr" sz="quarter" idx="11"/>
          </p:nvPr>
        </p:nvSpPr>
        <p:spPr/>
        <p:txBody>
          <a:bodyPr/>
          <a:lstStyle/>
          <a:p>
            <a:r>
              <a:rPr lang="en-US" smtClean="0"/>
              <a:t>Intro to DS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21</a:t>
            </a:fld>
            <a:endParaRPr lang="en-US" dirty="0"/>
          </a:p>
        </p:txBody>
      </p:sp>
    </p:spTree>
    <p:extLst>
      <p:ext uri="{BB962C8B-B14F-4D97-AF65-F5344CB8AC3E}">
        <p14:creationId xmlns:p14="http://schemas.microsoft.com/office/powerpoint/2010/main" val="7875828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b="1" dirty="0"/>
              <a:t>rental bikes </a:t>
            </a:r>
            <a:r>
              <a:rPr lang="en-US" b="1" dirty="0" smtClean="0"/>
              <a:t/>
            </a:r>
            <a:br>
              <a:rPr lang="en-US" b="1" dirty="0" smtClean="0"/>
            </a:br>
            <a:r>
              <a:rPr lang="en-US" dirty="0" smtClean="0"/>
              <a:t>predict </a:t>
            </a:r>
            <a:r>
              <a:rPr lang="en-US" dirty="0"/>
              <a:t>the count of bikes that have been rented-</a:t>
            </a:r>
          </a:p>
        </p:txBody>
      </p:sp>
      <p:pic>
        <p:nvPicPr>
          <p:cNvPr id="7" name="Content Placeholder 6"/>
          <p:cNvPicPr>
            <a:picLocks noGrp="1" noChangeAspect="1"/>
          </p:cNvPicPr>
          <p:nvPr>
            <p:ph idx="1"/>
          </p:nvPr>
        </p:nvPicPr>
        <p:blipFill>
          <a:blip r:embed="rId3"/>
          <a:stretch>
            <a:fillRect/>
          </a:stretch>
        </p:blipFill>
        <p:spPr>
          <a:xfrm>
            <a:off x="463395" y="1836235"/>
            <a:ext cx="11378914" cy="4393239"/>
          </a:xfrm>
          <a:prstGeom prst="rect">
            <a:avLst/>
          </a:prstGeom>
        </p:spPr>
      </p:pic>
      <p:sp>
        <p:nvSpPr>
          <p:cNvPr id="4" name="Date Placeholder 3"/>
          <p:cNvSpPr>
            <a:spLocks noGrp="1"/>
          </p:cNvSpPr>
          <p:nvPr>
            <p:ph type="dt" sz="half" idx="10"/>
          </p:nvPr>
        </p:nvSpPr>
        <p:spPr/>
        <p:txBody>
          <a:bodyPr/>
          <a:lstStyle/>
          <a:p>
            <a:fld id="{A91CE26B-048F-F349-BA01-33B3B8ED61F0}" type="datetime1">
              <a:rPr lang="en-US" smtClean="0"/>
              <a:t>11/28/2022</a:t>
            </a:fld>
            <a:endParaRPr lang="en-US" dirty="0"/>
          </a:p>
        </p:txBody>
      </p:sp>
      <p:sp>
        <p:nvSpPr>
          <p:cNvPr id="5" name="Footer Placeholder 4"/>
          <p:cNvSpPr>
            <a:spLocks noGrp="1"/>
          </p:cNvSpPr>
          <p:nvPr>
            <p:ph type="ftr" sz="quarter" idx="11"/>
          </p:nvPr>
        </p:nvSpPr>
        <p:spPr/>
        <p:txBody>
          <a:bodyPr/>
          <a:lstStyle/>
          <a:p>
            <a:r>
              <a:rPr lang="en-US" smtClean="0"/>
              <a:t>Intro to DS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22</a:t>
            </a:fld>
            <a:endParaRPr lang="en-US" dirty="0"/>
          </a:p>
        </p:txBody>
      </p:sp>
    </p:spTree>
    <p:extLst>
      <p:ext uri="{BB962C8B-B14F-4D97-AF65-F5344CB8AC3E}">
        <p14:creationId xmlns:p14="http://schemas.microsoft.com/office/powerpoint/2010/main" val="30854193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contd.</a:t>
            </a:r>
            <a:endParaRPr lang="en-US" dirty="0"/>
          </a:p>
        </p:txBody>
      </p:sp>
      <p:pic>
        <p:nvPicPr>
          <p:cNvPr id="7" name="Content Placeholder 6"/>
          <p:cNvPicPr>
            <a:picLocks noGrp="1" noChangeAspect="1"/>
          </p:cNvPicPr>
          <p:nvPr>
            <p:ph idx="1"/>
          </p:nvPr>
        </p:nvPicPr>
        <p:blipFill>
          <a:blip r:embed="rId3"/>
          <a:stretch>
            <a:fillRect/>
          </a:stretch>
        </p:blipFill>
        <p:spPr>
          <a:xfrm>
            <a:off x="2831856" y="1870559"/>
            <a:ext cx="9130592" cy="4650655"/>
          </a:xfrm>
          <a:prstGeom prst="rect">
            <a:avLst/>
          </a:prstGeom>
        </p:spPr>
      </p:pic>
      <p:sp>
        <p:nvSpPr>
          <p:cNvPr id="4" name="Date Placeholder 3"/>
          <p:cNvSpPr>
            <a:spLocks noGrp="1"/>
          </p:cNvSpPr>
          <p:nvPr>
            <p:ph type="dt" sz="half" idx="10"/>
          </p:nvPr>
        </p:nvSpPr>
        <p:spPr/>
        <p:txBody>
          <a:bodyPr/>
          <a:lstStyle/>
          <a:p>
            <a:fld id="{ACCBF16B-DB74-5443-BC0A-178B92EC25DB}" type="datetime1">
              <a:rPr lang="en-US" smtClean="0"/>
              <a:t>11/28/2022</a:t>
            </a:fld>
            <a:endParaRPr lang="en-US" dirty="0"/>
          </a:p>
        </p:txBody>
      </p:sp>
      <p:sp>
        <p:nvSpPr>
          <p:cNvPr id="5" name="Footer Placeholder 4"/>
          <p:cNvSpPr>
            <a:spLocks noGrp="1"/>
          </p:cNvSpPr>
          <p:nvPr>
            <p:ph type="ftr" sz="quarter" idx="11"/>
          </p:nvPr>
        </p:nvSpPr>
        <p:spPr/>
        <p:txBody>
          <a:bodyPr/>
          <a:lstStyle/>
          <a:p>
            <a:r>
              <a:rPr lang="en-US" smtClean="0"/>
              <a:t>Intro to DS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23</a:t>
            </a:fld>
            <a:endParaRPr lang="en-US" dirty="0"/>
          </a:p>
        </p:txBody>
      </p:sp>
      <p:pic>
        <p:nvPicPr>
          <p:cNvPr id="8" name="Picture 7"/>
          <p:cNvPicPr>
            <a:picLocks noChangeAspect="1"/>
          </p:cNvPicPr>
          <p:nvPr/>
        </p:nvPicPr>
        <p:blipFill>
          <a:blip r:embed="rId4"/>
          <a:stretch>
            <a:fillRect/>
          </a:stretch>
        </p:blipFill>
        <p:spPr>
          <a:xfrm>
            <a:off x="190108" y="3193627"/>
            <a:ext cx="2638425" cy="1447800"/>
          </a:xfrm>
          <a:prstGeom prst="rect">
            <a:avLst/>
          </a:prstGeom>
        </p:spPr>
      </p:pic>
    </p:spTree>
    <p:extLst>
      <p:ext uri="{BB962C8B-B14F-4D97-AF65-F5344CB8AC3E}">
        <p14:creationId xmlns:p14="http://schemas.microsoft.com/office/powerpoint/2010/main" val="36600867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b="1" dirty="0"/>
              <a:t>rental bikes </a:t>
            </a:r>
            <a:br>
              <a:rPr lang="en-US" b="1" dirty="0"/>
            </a:br>
            <a:endParaRPr lang="en-US" dirty="0"/>
          </a:p>
        </p:txBody>
      </p:sp>
      <p:pic>
        <p:nvPicPr>
          <p:cNvPr id="7" name="Content Placeholder 6"/>
          <p:cNvPicPr>
            <a:picLocks noGrp="1" noChangeAspect="1"/>
          </p:cNvPicPr>
          <p:nvPr>
            <p:ph idx="1"/>
          </p:nvPr>
        </p:nvPicPr>
        <p:blipFill>
          <a:blip r:embed="rId3"/>
          <a:stretch>
            <a:fillRect/>
          </a:stretch>
        </p:blipFill>
        <p:spPr>
          <a:xfrm>
            <a:off x="6769100" y="1888621"/>
            <a:ext cx="4987395" cy="3208222"/>
          </a:xfrm>
          <a:prstGeom prst="rect">
            <a:avLst/>
          </a:prstGeom>
        </p:spPr>
      </p:pic>
      <p:sp>
        <p:nvSpPr>
          <p:cNvPr id="4" name="Date Placeholder 3"/>
          <p:cNvSpPr>
            <a:spLocks noGrp="1"/>
          </p:cNvSpPr>
          <p:nvPr>
            <p:ph type="dt" sz="half" idx="10"/>
          </p:nvPr>
        </p:nvSpPr>
        <p:spPr/>
        <p:txBody>
          <a:bodyPr/>
          <a:lstStyle/>
          <a:p>
            <a:fld id="{82447157-A465-9C4C-9C54-A12DB7E18E11}" type="datetime1">
              <a:rPr lang="en-US" smtClean="0"/>
              <a:t>11/28/2022</a:t>
            </a:fld>
            <a:endParaRPr lang="en-US" dirty="0"/>
          </a:p>
        </p:txBody>
      </p:sp>
      <p:sp>
        <p:nvSpPr>
          <p:cNvPr id="5" name="Footer Placeholder 4"/>
          <p:cNvSpPr>
            <a:spLocks noGrp="1"/>
          </p:cNvSpPr>
          <p:nvPr>
            <p:ph type="ftr" sz="quarter" idx="11"/>
          </p:nvPr>
        </p:nvSpPr>
        <p:spPr/>
        <p:txBody>
          <a:bodyPr/>
          <a:lstStyle/>
          <a:p>
            <a:r>
              <a:rPr lang="en-US" smtClean="0"/>
              <a:t>Intro to DS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24</a:t>
            </a:fld>
            <a:endParaRPr lang="en-US" dirty="0"/>
          </a:p>
        </p:txBody>
      </p:sp>
      <p:sp>
        <p:nvSpPr>
          <p:cNvPr id="3" name="Rectangle 2"/>
          <p:cNvSpPr/>
          <p:nvPr/>
        </p:nvSpPr>
        <p:spPr>
          <a:xfrm>
            <a:off x="673100" y="2121507"/>
            <a:ext cx="6096000" cy="369332"/>
          </a:xfrm>
          <a:prstGeom prst="rect">
            <a:avLst/>
          </a:prstGeom>
        </p:spPr>
        <p:txBody>
          <a:bodyPr>
            <a:spAutoFit/>
          </a:bodyPr>
          <a:lstStyle/>
          <a:p>
            <a:r>
              <a:rPr lang="en-US" dirty="0"/>
              <a:t> </a:t>
            </a:r>
            <a:endParaRPr lang="en-US" dirty="0" smtClean="0"/>
          </a:p>
        </p:txBody>
      </p:sp>
      <p:pic>
        <p:nvPicPr>
          <p:cNvPr id="9" name="Picture 8"/>
          <p:cNvPicPr>
            <a:picLocks noChangeAspect="1"/>
          </p:cNvPicPr>
          <p:nvPr/>
        </p:nvPicPr>
        <p:blipFill>
          <a:blip r:embed="rId4"/>
          <a:stretch>
            <a:fillRect/>
          </a:stretch>
        </p:blipFill>
        <p:spPr>
          <a:xfrm>
            <a:off x="6556178" y="4942392"/>
            <a:ext cx="1950276" cy="1915607"/>
          </a:xfrm>
          <a:prstGeom prst="rect">
            <a:avLst/>
          </a:prstGeom>
        </p:spPr>
      </p:pic>
      <p:sp>
        <p:nvSpPr>
          <p:cNvPr id="10" name="Rectangle 9"/>
          <p:cNvSpPr/>
          <p:nvPr/>
        </p:nvSpPr>
        <p:spPr>
          <a:xfrm>
            <a:off x="9036566" y="5645797"/>
            <a:ext cx="2056973" cy="369332"/>
          </a:xfrm>
          <a:prstGeom prst="rect">
            <a:avLst/>
          </a:prstGeom>
        </p:spPr>
        <p:txBody>
          <a:bodyPr wrap="none">
            <a:spAutoFit/>
          </a:bodyPr>
          <a:lstStyle/>
          <a:p>
            <a:r>
              <a:rPr lang="en-US" dirty="0" smtClean="0">
                <a:solidFill>
                  <a:srgbClr val="FF0000"/>
                </a:solidFill>
                <a:latin typeface="Lato"/>
              </a:rPr>
              <a:t>Threshold&gt;=0.006</a:t>
            </a:r>
            <a:endParaRPr lang="en-US" dirty="0">
              <a:solidFill>
                <a:srgbClr val="FF0000"/>
              </a:solidFill>
              <a:latin typeface="Lato"/>
            </a:endParaRPr>
          </a:p>
        </p:txBody>
      </p:sp>
      <p:sp>
        <p:nvSpPr>
          <p:cNvPr id="11" name="Rectangle 10"/>
          <p:cNvSpPr/>
          <p:nvPr/>
        </p:nvSpPr>
        <p:spPr>
          <a:xfrm>
            <a:off x="471864" y="1855787"/>
            <a:ext cx="5818612" cy="4832093"/>
          </a:xfrm>
          <a:prstGeom prst="rect">
            <a:avLst/>
          </a:prstGeom>
        </p:spPr>
        <p:txBody>
          <a:bodyPr wrap="square">
            <a:spAutoFit/>
          </a:bodyPr>
          <a:lstStyle/>
          <a:p>
            <a:pPr marL="342900" indent="-342900">
              <a:buClr>
                <a:schemeClr val="accent2"/>
              </a:buClr>
              <a:buFont typeface="Wingdings" panose="05000000000000000000" pitchFamily="2" charset="2"/>
              <a:buChar char="q"/>
            </a:pPr>
            <a:r>
              <a:rPr lang="en-US" sz="2800" dirty="0">
                <a:solidFill>
                  <a:srgbClr val="222222"/>
                </a:solidFill>
                <a:latin typeface="Times New Roman" panose="02020603050405020304" pitchFamily="18" charset="0"/>
                <a:cs typeface="Times New Roman" panose="02020603050405020304" pitchFamily="18" charset="0"/>
              </a:rPr>
              <a:t>Target variable: count of bikes</a:t>
            </a:r>
          </a:p>
          <a:p>
            <a:pPr marL="342900" indent="-342900">
              <a:buClr>
                <a:schemeClr val="accent2"/>
              </a:buClr>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Total 6 variables or columns</a:t>
            </a:r>
          </a:p>
          <a:p>
            <a:pPr marL="342900" indent="-342900">
              <a:buClr>
                <a:schemeClr val="accent2"/>
              </a:buClr>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 First drop the ID variable </a:t>
            </a:r>
          </a:p>
          <a:p>
            <a:pPr marL="342900" indent="-342900">
              <a:buClr>
                <a:schemeClr val="accent2"/>
              </a:buClr>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Apply the low variance filter and try to reduce the dimensionality of the data.</a:t>
            </a:r>
            <a:endParaRPr lang="en-US" sz="2800" dirty="0">
              <a:solidFill>
                <a:srgbClr val="222222"/>
              </a:solidFill>
              <a:latin typeface="Times New Roman" panose="02020603050405020304" pitchFamily="18" charset="0"/>
              <a:cs typeface="Times New Roman" panose="02020603050405020304" pitchFamily="18" charset="0"/>
            </a:endParaRPr>
          </a:p>
          <a:p>
            <a:pPr marL="800100" lvl="1" indent="-342900">
              <a:buAutoNum type="arabicPeriod"/>
            </a:pPr>
            <a:r>
              <a:rPr lang="en-US" sz="2800" dirty="0" smtClean="0">
                <a:solidFill>
                  <a:srgbClr val="222222"/>
                </a:solidFill>
                <a:latin typeface="Times New Roman" panose="02020603050405020304" pitchFamily="18" charset="0"/>
                <a:cs typeface="Times New Roman" panose="02020603050405020304" pitchFamily="18" charset="0"/>
              </a:rPr>
              <a:t>Normalize the data</a:t>
            </a:r>
          </a:p>
          <a:p>
            <a:pPr marL="800100" lvl="1" indent="-342900">
              <a:buAutoNum type="arabicPeriod"/>
            </a:pPr>
            <a:r>
              <a:rPr lang="en-US" sz="2800" dirty="0" smtClean="0">
                <a:solidFill>
                  <a:srgbClr val="222222"/>
                </a:solidFill>
                <a:latin typeface="Times New Roman" panose="02020603050405020304" pitchFamily="18" charset="0"/>
                <a:cs typeface="Times New Roman" panose="02020603050405020304" pitchFamily="18" charset="0"/>
              </a:rPr>
              <a:t>Compute the variance</a:t>
            </a:r>
          </a:p>
          <a:p>
            <a:pPr marL="800100" lvl="1" indent="-342900">
              <a:buAutoNum type="arabicPeriod"/>
            </a:pPr>
            <a:r>
              <a:rPr lang="en-US" sz="2800" dirty="0" smtClean="0">
                <a:solidFill>
                  <a:srgbClr val="222222"/>
                </a:solidFill>
                <a:latin typeface="Times New Roman" panose="02020603050405020304" pitchFamily="18" charset="0"/>
                <a:cs typeface="Times New Roman" panose="02020603050405020304" pitchFamily="18" charset="0"/>
              </a:rPr>
              <a:t>Set variance threshold</a:t>
            </a:r>
          </a:p>
          <a:p>
            <a:pPr marL="800100" lvl="1" indent="-342900">
              <a:buAutoNum type="arabicPeriod"/>
            </a:pPr>
            <a:r>
              <a:rPr lang="en-US" sz="2800" dirty="0" smtClean="0">
                <a:solidFill>
                  <a:srgbClr val="222222"/>
                </a:solidFill>
                <a:latin typeface="Times New Roman" panose="02020603050405020304" pitchFamily="18" charset="0"/>
                <a:cs typeface="Times New Roman" panose="02020603050405020304" pitchFamily="18" charset="0"/>
              </a:rPr>
              <a:t>Select features have Variance greater than set threshold</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83189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b="1" dirty="0"/>
              <a:t>rental bikes</a:t>
            </a:r>
            <a:endParaRPr lang="en-US" dirty="0"/>
          </a:p>
        </p:txBody>
      </p:sp>
      <p:sp>
        <p:nvSpPr>
          <p:cNvPr id="4" name="Date Placeholder 3"/>
          <p:cNvSpPr>
            <a:spLocks noGrp="1"/>
          </p:cNvSpPr>
          <p:nvPr>
            <p:ph type="dt" sz="half" idx="10"/>
          </p:nvPr>
        </p:nvSpPr>
        <p:spPr/>
        <p:txBody>
          <a:bodyPr/>
          <a:lstStyle/>
          <a:p>
            <a:fld id="{97A905F2-DCDE-F842-80EA-7168472CC18C}" type="datetime1">
              <a:rPr lang="en-US" smtClean="0"/>
              <a:t>11/28/2022</a:t>
            </a:fld>
            <a:endParaRPr lang="en-US" dirty="0"/>
          </a:p>
        </p:txBody>
      </p:sp>
      <p:sp>
        <p:nvSpPr>
          <p:cNvPr id="5" name="Footer Placeholder 4"/>
          <p:cNvSpPr>
            <a:spLocks noGrp="1"/>
          </p:cNvSpPr>
          <p:nvPr>
            <p:ph type="ftr" sz="quarter" idx="11"/>
          </p:nvPr>
        </p:nvSpPr>
        <p:spPr/>
        <p:txBody>
          <a:bodyPr/>
          <a:lstStyle/>
          <a:p>
            <a:r>
              <a:rPr lang="en-US" smtClean="0"/>
              <a:t>Intro to DS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25</a:t>
            </a:fld>
            <a:endParaRPr lang="en-US" dirty="0"/>
          </a:p>
        </p:txBody>
      </p:sp>
      <p:pic>
        <p:nvPicPr>
          <p:cNvPr id="7" name="Content Placeholder 10"/>
          <p:cNvPicPr>
            <a:picLocks noChangeAspect="1"/>
          </p:cNvPicPr>
          <p:nvPr/>
        </p:nvPicPr>
        <p:blipFill>
          <a:blip r:embed="rId2"/>
          <a:stretch>
            <a:fillRect/>
          </a:stretch>
        </p:blipFill>
        <p:spPr>
          <a:xfrm>
            <a:off x="1868320" y="4801003"/>
            <a:ext cx="7611023" cy="1898257"/>
          </a:xfrm>
          <a:prstGeom prst="rect">
            <a:avLst/>
          </a:prstGeom>
        </p:spPr>
      </p:pic>
      <p:pic>
        <p:nvPicPr>
          <p:cNvPr id="8" name="Picture 7"/>
          <p:cNvPicPr>
            <a:picLocks noChangeAspect="1"/>
          </p:cNvPicPr>
          <p:nvPr/>
        </p:nvPicPr>
        <p:blipFill>
          <a:blip r:embed="rId3"/>
          <a:stretch>
            <a:fillRect/>
          </a:stretch>
        </p:blipFill>
        <p:spPr>
          <a:xfrm>
            <a:off x="1177757" y="1969288"/>
            <a:ext cx="6278737" cy="608150"/>
          </a:xfrm>
          <a:prstGeom prst="rect">
            <a:avLst/>
          </a:prstGeom>
        </p:spPr>
      </p:pic>
      <p:pic>
        <p:nvPicPr>
          <p:cNvPr id="9" name="Picture 8"/>
          <p:cNvPicPr>
            <a:picLocks noChangeAspect="1"/>
          </p:cNvPicPr>
          <p:nvPr/>
        </p:nvPicPr>
        <p:blipFill>
          <a:blip r:embed="rId4"/>
          <a:stretch>
            <a:fillRect/>
          </a:stretch>
        </p:blipFill>
        <p:spPr>
          <a:xfrm>
            <a:off x="1177757" y="2670449"/>
            <a:ext cx="8283179" cy="1847850"/>
          </a:xfrm>
          <a:prstGeom prst="rect">
            <a:avLst/>
          </a:prstGeom>
        </p:spPr>
      </p:pic>
    </p:spTree>
    <p:extLst>
      <p:ext uri="{BB962C8B-B14F-4D97-AF65-F5344CB8AC3E}">
        <p14:creationId xmlns:p14="http://schemas.microsoft.com/office/powerpoint/2010/main" val="3955393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choose a feature selection method? </a:t>
            </a:r>
            <a:endParaRPr lang="en-US" dirty="0"/>
          </a:p>
        </p:txBody>
      </p:sp>
      <p:pic>
        <p:nvPicPr>
          <p:cNvPr id="7" name="Content Placeholder 6"/>
          <p:cNvPicPr>
            <a:picLocks noGrp="1" noChangeAspect="1"/>
          </p:cNvPicPr>
          <p:nvPr>
            <p:ph idx="1"/>
          </p:nvPr>
        </p:nvPicPr>
        <p:blipFill>
          <a:blip r:embed="rId2"/>
          <a:stretch>
            <a:fillRect/>
          </a:stretch>
        </p:blipFill>
        <p:spPr>
          <a:xfrm>
            <a:off x="533788" y="1785243"/>
            <a:ext cx="11154333" cy="4656354"/>
          </a:xfrm>
          <a:prstGeom prst="rect">
            <a:avLst/>
          </a:prstGeom>
        </p:spPr>
      </p:pic>
      <p:sp>
        <p:nvSpPr>
          <p:cNvPr id="4" name="Date Placeholder 3"/>
          <p:cNvSpPr>
            <a:spLocks noGrp="1"/>
          </p:cNvSpPr>
          <p:nvPr>
            <p:ph type="dt" sz="half" idx="10"/>
          </p:nvPr>
        </p:nvSpPr>
        <p:spPr/>
        <p:txBody>
          <a:bodyPr/>
          <a:lstStyle/>
          <a:p>
            <a:fld id="{656CBC5B-02B0-BB4F-9B64-41B00BD73730}" type="datetime1">
              <a:rPr lang="en-US" smtClean="0"/>
              <a:t>11/28/2022</a:t>
            </a:fld>
            <a:endParaRPr lang="en-US" dirty="0"/>
          </a:p>
        </p:txBody>
      </p:sp>
      <p:sp>
        <p:nvSpPr>
          <p:cNvPr id="5" name="Footer Placeholder 4"/>
          <p:cNvSpPr>
            <a:spLocks noGrp="1"/>
          </p:cNvSpPr>
          <p:nvPr>
            <p:ph type="ftr" sz="quarter" idx="11"/>
          </p:nvPr>
        </p:nvSpPr>
        <p:spPr/>
        <p:txBody>
          <a:bodyPr/>
          <a:lstStyle/>
          <a:p>
            <a:r>
              <a:rPr lang="en-US" smtClean="0"/>
              <a:t>Intro to DS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26</a:t>
            </a:fld>
            <a:endParaRPr lang="en-US" dirty="0"/>
          </a:p>
        </p:txBody>
      </p:sp>
    </p:spTree>
    <p:extLst>
      <p:ext uri="{BB962C8B-B14F-4D97-AF65-F5344CB8AC3E}">
        <p14:creationId xmlns:p14="http://schemas.microsoft.com/office/powerpoint/2010/main" val="9150789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Pearson’s correlation coefficient</a:t>
            </a:r>
          </a:p>
        </p:txBody>
      </p:sp>
      <p:sp>
        <p:nvSpPr>
          <p:cNvPr id="3" name="Content Placeholder 2"/>
          <p:cNvSpPr>
            <a:spLocks noGrp="1"/>
          </p:cNvSpPr>
          <p:nvPr>
            <p:ph idx="1"/>
          </p:nvPr>
        </p:nvSpPr>
        <p:spPr>
          <a:xfrm>
            <a:off x="441757" y="1877266"/>
            <a:ext cx="11283178" cy="4785185"/>
          </a:xfrm>
        </p:spPr>
        <p:txBody>
          <a:bodyPr>
            <a:normAutofit/>
          </a:bodyPr>
          <a:lstStyle/>
          <a:p>
            <a:pPr algn="just"/>
            <a:r>
              <a:rPr lang="en-US" dirty="0"/>
              <a:t>In this method you filter and take only the subset of the relevant features. The model is built after selecting the features. The filtering here is done using correlation matrix and it is most commonly done using </a:t>
            </a:r>
            <a:r>
              <a:rPr lang="en-US" u="sng" dirty="0">
                <a:hlinkClick r:id="rId2"/>
              </a:rPr>
              <a:t>Pearson correlation</a:t>
            </a:r>
            <a:r>
              <a:rPr lang="en-US" dirty="0"/>
              <a:t> and VIF</a:t>
            </a:r>
          </a:p>
          <a:p>
            <a:pPr algn="just"/>
            <a:r>
              <a:rPr lang="en-US" b="1" dirty="0" smtClean="0"/>
              <a:t>Pearson </a:t>
            </a:r>
            <a:r>
              <a:rPr lang="en-US" b="1" dirty="0"/>
              <a:t>Correlation</a:t>
            </a:r>
            <a:endParaRPr lang="en-US" dirty="0"/>
          </a:p>
          <a:p>
            <a:pPr algn="just"/>
            <a:r>
              <a:rPr lang="en-US" dirty="0" smtClean="0"/>
              <a:t>Pearson </a:t>
            </a:r>
            <a:r>
              <a:rPr lang="en-US" dirty="0"/>
              <a:t>correlation is a number between -1 and 1 that indicates the extent to which two variables are linearly related. The Pearson correlation is also known as the “product moment correlation coefficient” (PMCC) or simply “correlation”</a:t>
            </a:r>
          </a:p>
          <a:p>
            <a:pPr algn="just"/>
            <a:r>
              <a:rPr lang="en-US" dirty="0"/>
              <a:t>Pearson correlations are suitable only for </a:t>
            </a:r>
            <a:r>
              <a:rPr lang="en-US" u="sng" dirty="0">
                <a:hlinkClick r:id="rId3"/>
              </a:rPr>
              <a:t>metric variables</a:t>
            </a:r>
            <a:endParaRPr lang="en-US" dirty="0"/>
          </a:p>
          <a:p>
            <a:pPr algn="just"/>
            <a:r>
              <a:rPr lang="en-US" dirty="0"/>
              <a:t>The correlation coefficient has values between -1 to 1</a:t>
            </a:r>
          </a:p>
          <a:p>
            <a:pPr algn="just"/>
            <a:r>
              <a:rPr lang="en-US" dirty="0"/>
              <a:t>A value closer to 0 implies weaker correlation (exact 0 implying no correlation)</a:t>
            </a:r>
          </a:p>
          <a:p>
            <a:pPr algn="just"/>
            <a:r>
              <a:rPr lang="en-US" dirty="0"/>
              <a:t>A value closer to 1 implies stronger positive correlation</a:t>
            </a:r>
          </a:p>
          <a:p>
            <a:pPr algn="just"/>
            <a:r>
              <a:rPr lang="en-US" dirty="0"/>
              <a:t>A value closer to -1 implies stronger negative correlation</a:t>
            </a:r>
          </a:p>
          <a:p>
            <a:pPr algn="just"/>
            <a:endParaRPr lang="en-US" dirty="0"/>
          </a:p>
        </p:txBody>
      </p:sp>
      <p:sp>
        <p:nvSpPr>
          <p:cNvPr id="4" name="Date Placeholder 3"/>
          <p:cNvSpPr>
            <a:spLocks noGrp="1"/>
          </p:cNvSpPr>
          <p:nvPr>
            <p:ph type="dt" sz="half" idx="10"/>
          </p:nvPr>
        </p:nvSpPr>
        <p:spPr/>
        <p:txBody>
          <a:bodyPr/>
          <a:lstStyle/>
          <a:p>
            <a:fld id="{DC589125-398F-6645-920F-48DD003B456C}" type="datetime1">
              <a:rPr lang="en-US" smtClean="0"/>
              <a:t>11/28/2022</a:t>
            </a:fld>
            <a:endParaRPr lang="en-US" dirty="0"/>
          </a:p>
        </p:txBody>
      </p:sp>
      <p:sp>
        <p:nvSpPr>
          <p:cNvPr id="5" name="Footer Placeholder 4"/>
          <p:cNvSpPr>
            <a:spLocks noGrp="1"/>
          </p:cNvSpPr>
          <p:nvPr>
            <p:ph type="ftr" sz="quarter" idx="11"/>
          </p:nvPr>
        </p:nvSpPr>
        <p:spPr/>
        <p:txBody>
          <a:bodyPr/>
          <a:lstStyle/>
          <a:p>
            <a:r>
              <a:rPr lang="en-US" smtClean="0"/>
              <a:t>Intro to DS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27</a:t>
            </a:fld>
            <a:endParaRPr lang="en-US" dirty="0"/>
          </a:p>
        </p:txBody>
      </p:sp>
    </p:spTree>
    <p:extLst>
      <p:ext uri="{BB962C8B-B14F-4D97-AF65-F5344CB8AC3E}">
        <p14:creationId xmlns:p14="http://schemas.microsoft.com/office/powerpoint/2010/main" val="14971118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Mpg data set: heat map</a:t>
            </a:r>
            <a:endParaRPr lang="en-US" dirty="0"/>
          </a:p>
        </p:txBody>
      </p:sp>
      <p:pic>
        <p:nvPicPr>
          <p:cNvPr id="7" name="Content Placeholder 6"/>
          <p:cNvPicPr>
            <a:picLocks noGrp="1" noChangeAspect="1"/>
          </p:cNvPicPr>
          <p:nvPr>
            <p:ph idx="1"/>
          </p:nvPr>
        </p:nvPicPr>
        <p:blipFill>
          <a:blip r:embed="rId3"/>
          <a:stretch>
            <a:fillRect/>
          </a:stretch>
        </p:blipFill>
        <p:spPr>
          <a:xfrm>
            <a:off x="367004" y="1827564"/>
            <a:ext cx="11670842" cy="5030436"/>
          </a:xfrm>
          <a:prstGeom prst="rect">
            <a:avLst/>
          </a:prstGeom>
        </p:spPr>
      </p:pic>
      <p:sp>
        <p:nvSpPr>
          <p:cNvPr id="4" name="Date Placeholder 3"/>
          <p:cNvSpPr>
            <a:spLocks noGrp="1"/>
          </p:cNvSpPr>
          <p:nvPr>
            <p:ph type="dt" sz="half" idx="10"/>
          </p:nvPr>
        </p:nvSpPr>
        <p:spPr/>
        <p:txBody>
          <a:bodyPr/>
          <a:lstStyle/>
          <a:p>
            <a:fld id="{9A2E9FE5-0F72-164D-B667-BFDA789EE8AB}" type="datetime1">
              <a:rPr lang="en-US" smtClean="0"/>
              <a:t>11/28/2022</a:t>
            </a:fld>
            <a:endParaRPr lang="en-US" dirty="0"/>
          </a:p>
        </p:txBody>
      </p:sp>
      <p:sp>
        <p:nvSpPr>
          <p:cNvPr id="5" name="Footer Placeholder 4"/>
          <p:cNvSpPr>
            <a:spLocks noGrp="1"/>
          </p:cNvSpPr>
          <p:nvPr>
            <p:ph type="ftr" sz="quarter" idx="11"/>
          </p:nvPr>
        </p:nvSpPr>
        <p:spPr/>
        <p:txBody>
          <a:bodyPr/>
          <a:lstStyle/>
          <a:p>
            <a:r>
              <a:rPr lang="en-US" smtClean="0"/>
              <a:t>Intro to DS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28</a:t>
            </a:fld>
            <a:endParaRPr lang="en-US" dirty="0"/>
          </a:p>
        </p:txBody>
      </p:sp>
    </p:spTree>
    <p:extLst>
      <p:ext uri="{BB962C8B-B14F-4D97-AF65-F5344CB8AC3E}">
        <p14:creationId xmlns:p14="http://schemas.microsoft.com/office/powerpoint/2010/main" val="10988113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 name="Content Placeholder 7"/>
          <p:cNvPicPr>
            <a:picLocks noGrp="1" noChangeAspect="1"/>
          </p:cNvPicPr>
          <p:nvPr>
            <p:ph idx="1"/>
          </p:nvPr>
        </p:nvPicPr>
        <p:blipFill>
          <a:blip r:embed="rId2"/>
          <a:stretch>
            <a:fillRect/>
          </a:stretch>
        </p:blipFill>
        <p:spPr>
          <a:xfrm>
            <a:off x="581192" y="2348540"/>
            <a:ext cx="11048460" cy="917174"/>
          </a:xfrm>
          <a:prstGeom prst="rect">
            <a:avLst/>
          </a:prstGeom>
        </p:spPr>
      </p:pic>
      <p:sp>
        <p:nvSpPr>
          <p:cNvPr id="4" name="Date Placeholder 3"/>
          <p:cNvSpPr>
            <a:spLocks noGrp="1"/>
          </p:cNvSpPr>
          <p:nvPr>
            <p:ph type="dt" sz="half" idx="10"/>
          </p:nvPr>
        </p:nvSpPr>
        <p:spPr/>
        <p:txBody>
          <a:bodyPr/>
          <a:lstStyle/>
          <a:p>
            <a:fld id="{DB6809E3-14E4-7448-9B66-D601EAA1068B}" type="datetime1">
              <a:rPr lang="en-US" smtClean="0"/>
              <a:t>11/28/2022</a:t>
            </a:fld>
            <a:endParaRPr lang="en-US" dirty="0"/>
          </a:p>
        </p:txBody>
      </p:sp>
      <p:sp>
        <p:nvSpPr>
          <p:cNvPr id="5" name="Footer Placeholder 4"/>
          <p:cNvSpPr>
            <a:spLocks noGrp="1"/>
          </p:cNvSpPr>
          <p:nvPr>
            <p:ph type="ftr" sz="quarter" idx="11"/>
          </p:nvPr>
        </p:nvSpPr>
        <p:spPr/>
        <p:txBody>
          <a:bodyPr/>
          <a:lstStyle/>
          <a:p>
            <a:r>
              <a:rPr lang="en-US" smtClean="0"/>
              <a:t>Intro to DS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29</a:t>
            </a:fld>
            <a:endParaRPr lang="en-US" dirty="0"/>
          </a:p>
        </p:txBody>
      </p:sp>
    </p:spTree>
    <p:extLst>
      <p:ext uri="{BB962C8B-B14F-4D97-AF65-F5344CB8AC3E}">
        <p14:creationId xmlns:p14="http://schemas.microsoft.com/office/powerpoint/2010/main" val="22424600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0C3B3688-5F2C-4CAE-8F28-B2C5575E0F2D}" type="slidenum">
              <a:rPr lang="en-US" altLang="en-US"/>
              <a:pPr>
                <a:defRPr/>
              </a:pPr>
              <a:t>3</a:t>
            </a:fld>
            <a:endParaRPr lang="en-US" altLang="en-US"/>
          </a:p>
        </p:txBody>
      </p:sp>
      <p:sp>
        <p:nvSpPr>
          <p:cNvPr id="7171" name="Rectangle 2"/>
          <p:cNvSpPr>
            <a:spLocks noGrp="1" noChangeArrowheads="1"/>
          </p:cNvSpPr>
          <p:nvPr>
            <p:ph type="title"/>
          </p:nvPr>
        </p:nvSpPr>
        <p:spPr>
          <a:xfrm>
            <a:off x="798750" y="786771"/>
            <a:ext cx="8229600" cy="788988"/>
          </a:xfrm>
        </p:spPr>
        <p:txBody>
          <a:bodyPr>
            <a:normAutofit fontScale="90000"/>
          </a:bodyPr>
          <a:lstStyle/>
          <a:p>
            <a:pPr eaLnBrk="1" hangingPunct="1"/>
            <a:r>
              <a:rPr lang="en-US" altLang="zh-CN" sz="3600" b="1" dirty="0">
                <a:ea typeface="SimSun" panose="02010600030101010101" pitchFamily="2" charset="-122"/>
              </a:rPr>
              <a:t>Why Dimensionality Reduction?</a:t>
            </a:r>
          </a:p>
        </p:txBody>
      </p:sp>
      <p:sp>
        <p:nvSpPr>
          <p:cNvPr id="595971" name="Rectangle 3"/>
          <p:cNvSpPr>
            <a:spLocks noGrp="1" noChangeArrowheads="1"/>
          </p:cNvSpPr>
          <p:nvPr>
            <p:ph type="body" idx="1"/>
          </p:nvPr>
        </p:nvSpPr>
        <p:spPr>
          <a:xfrm>
            <a:off x="429070" y="1955078"/>
            <a:ext cx="11293100" cy="4759325"/>
          </a:xfrm>
        </p:spPr>
        <p:txBody>
          <a:bodyPr>
            <a:normAutofit/>
          </a:bodyPr>
          <a:lstStyle/>
          <a:p>
            <a:pPr eaLnBrk="1" hangingPunct="1"/>
            <a:r>
              <a:rPr lang="en-US" altLang="zh-CN" sz="3200" dirty="0" smtClean="0">
                <a:ea typeface="SimSun" panose="02010600030101010101" pitchFamily="2" charset="-122"/>
              </a:rPr>
              <a:t>Compared to data preprocessing and analysis, data collection is relatively a simple task</a:t>
            </a:r>
          </a:p>
          <a:p>
            <a:pPr lvl="1"/>
            <a:r>
              <a:rPr lang="en-US" altLang="zh-CN" sz="3000" dirty="0" smtClean="0">
                <a:ea typeface="SimSun" panose="02010600030101010101" pitchFamily="2" charset="-122"/>
              </a:rPr>
              <a:t>Data is not collected </a:t>
            </a:r>
            <a:r>
              <a:rPr lang="en-US" altLang="zh-CN" sz="3000" dirty="0" smtClean="0">
                <a:solidFill>
                  <a:srgbClr val="FF0000"/>
                </a:solidFill>
                <a:ea typeface="SimSun" panose="02010600030101010101" pitchFamily="2" charset="-122"/>
              </a:rPr>
              <a:t>only</a:t>
            </a:r>
            <a:r>
              <a:rPr lang="en-US" altLang="zh-CN" sz="3000" dirty="0" smtClean="0">
                <a:ea typeface="SimSun" panose="02010600030101010101" pitchFamily="2" charset="-122"/>
              </a:rPr>
              <a:t> for data mining (Examples??)</a:t>
            </a:r>
          </a:p>
          <a:p>
            <a:pPr eaLnBrk="1" hangingPunct="1"/>
            <a:r>
              <a:rPr lang="en-US" altLang="zh-CN" sz="3200" dirty="0" smtClean="0">
                <a:ea typeface="SimSun" panose="02010600030101010101" pitchFamily="2" charset="-122"/>
              </a:rPr>
              <a:t>Data accumulates in an unprecedented speed (Examples??)</a:t>
            </a:r>
          </a:p>
          <a:p>
            <a:pPr eaLnBrk="1" hangingPunct="1"/>
            <a:r>
              <a:rPr lang="en-US" altLang="zh-CN" sz="3200" dirty="0" smtClean="0">
                <a:ea typeface="SimSun" panose="02010600030101010101" pitchFamily="2" charset="-122"/>
              </a:rPr>
              <a:t>Data preprocessing is an important part for </a:t>
            </a:r>
            <a:r>
              <a:rPr lang="en-US" altLang="zh-CN" sz="3200" i="1" dirty="0" smtClean="0">
                <a:solidFill>
                  <a:srgbClr val="FF0000"/>
                </a:solidFill>
                <a:ea typeface="SimSun" panose="02010600030101010101" pitchFamily="2" charset="-122"/>
              </a:rPr>
              <a:t>effective</a:t>
            </a:r>
            <a:r>
              <a:rPr lang="en-US" altLang="zh-CN" sz="3200" dirty="0" smtClean="0">
                <a:solidFill>
                  <a:srgbClr val="FF0000"/>
                </a:solidFill>
                <a:ea typeface="SimSun" panose="02010600030101010101" pitchFamily="2" charset="-122"/>
              </a:rPr>
              <a:t> </a:t>
            </a:r>
            <a:r>
              <a:rPr lang="en-US" altLang="zh-CN" sz="3200" dirty="0" smtClean="0">
                <a:ea typeface="SimSun" panose="02010600030101010101" pitchFamily="2" charset="-122"/>
              </a:rPr>
              <a:t>machine learning and data mining</a:t>
            </a:r>
          </a:p>
          <a:p>
            <a:pPr eaLnBrk="1" hangingPunct="1"/>
            <a:r>
              <a:rPr lang="en-US" altLang="zh-CN" sz="3200" dirty="0" smtClean="0">
                <a:ea typeface="SimSun" panose="02010600030101010101" pitchFamily="2" charset="-122"/>
              </a:rPr>
              <a:t>Dimensionality reduction is an effective approach to </a:t>
            </a:r>
            <a:r>
              <a:rPr lang="en-US" altLang="zh-CN" sz="3200" dirty="0" smtClean="0">
                <a:solidFill>
                  <a:srgbClr val="FF0000"/>
                </a:solidFill>
                <a:ea typeface="SimSun" panose="02010600030101010101" pitchFamily="2" charset="-122"/>
              </a:rPr>
              <a:t>downsizing</a:t>
            </a:r>
            <a:r>
              <a:rPr lang="en-US" altLang="zh-CN" sz="3200" dirty="0" smtClean="0">
                <a:ea typeface="SimSun" panose="02010600030101010101" pitchFamily="2" charset="-122"/>
              </a:rPr>
              <a:t> data</a:t>
            </a:r>
          </a:p>
          <a:p>
            <a:pPr eaLnBrk="1" hangingPunct="1"/>
            <a:endParaRPr lang="en-US" altLang="zh-CN" sz="3200" dirty="0" smtClean="0">
              <a:ea typeface="SimSun" panose="02010600030101010101" pitchFamily="2" charset="-122"/>
            </a:endParaRPr>
          </a:p>
        </p:txBody>
      </p:sp>
      <p:sp>
        <p:nvSpPr>
          <p:cNvPr id="2" name="Date Placeholder 1"/>
          <p:cNvSpPr>
            <a:spLocks noGrp="1"/>
          </p:cNvSpPr>
          <p:nvPr>
            <p:ph type="dt" sz="half" idx="10"/>
          </p:nvPr>
        </p:nvSpPr>
        <p:spPr/>
        <p:txBody>
          <a:bodyPr/>
          <a:lstStyle/>
          <a:p>
            <a:fld id="{C9DEE8E7-99BC-AC4B-B080-A72BEA571CDB}" type="datetime1">
              <a:rPr lang="en-US" smtClean="0"/>
              <a:t>11/28/2022</a:t>
            </a:fld>
            <a:endParaRPr lang="en-US" dirty="0"/>
          </a:p>
        </p:txBody>
      </p:sp>
      <p:sp>
        <p:nvSpPr>
          <p:cNvPr id="3" name="Footer Placeholder 2"/>
          <p:cNvSpPr>
            <a:spLocks noGrp="1"/>
          </p:cNvSpPr>
          <p:nvPr>
            <p:ph type="ftr" sz="quarter" idx="11"/>
          </p:nvPr>
        </p:nvSpPr>
        <p:spPr/>
        <p:txBody>
          <a:bodyPr/>
          <a:lstStyle/>
          <a:p>
            <a:r>
              <a:rPr lang="en-US" smtClean="0"/>
              <a:t>Intro to DS</a:t>
            </a:r>
            <a:endParaRPr lang="en-US" dirty="0"/>
          </a:p>
        </p:txBody>
      </p:sp>
    </p:spTree>
    <p:extLst>
      <p:ext uri="{BB962C8B-B14F-4D97-AF65-F5344CB8AC3E}">
        <p14:creationId xmlns:p14="http://schemas.microsoft.com/office/powerpoint/2010/main" val="6095689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597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5971">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95971">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95971">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959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5971"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Mutual Information</a:t>
            </a:r>
            <a:endParaRPr lang="en-US" dirty="0"/>
          </a:p>
        </p:txBody>
      </p:sp>
      <p:sp>
        <p:nvSpPr>
          <p:cNvPr id="3" name="Content Placeholder 2"/>
          <p:cNvSpPr>
            <a:spLocks noGrp="1"/>
          </p:cNvSpPr>
          <p:nvPr>
            <p:ph idx="1"/>
          </p:nvPr>
        </p:nvSpPr>
        <p:spPr/>
        <p:txBody>
          <a:bodyPr/>
          <a:lstStyle/>
          <a:p>
            <a:r>
              <a:rPr lang="en-US" dirty="0"/>
              <a:t>A more robust approach would be to use </a:t>
            </a:r>
            <a:r>
              <a:rPr lang="en-US" u="sng" dirty="0">
                <a:hlinkClick r:id="rId3"/>
              </a:rPr>
              <a:t>Mutual Information</a:t>
            </a:r>
            <a:r>
              <a:rPr lang="en-US" dirty="0"/>
              <a:t>, which can be thought as the reduction in </a:t>
            </a:r>
            <a:r>
              <a:rPr lang="en-US" dirty="0" smtClean="0"/>
              <a:t>uncertainty </a:t>
            </a:r>
            <a:r>
              <a:rPr lang="en-US" dirty="0"/>
              <a:t>about one random variable given knowledge of another</a:t>
            </a:r>
            <a:r>
              <a:rPr lang="en-US" dirty="0" smtClean="0"/>
              <a:t>.</a:t>
            </a:r>
          </a:p>
          <a:p>
            <a:r>
              <a:rPr lang="en-US" altLang="zh-CN" dirty="0">
                <a:ea typeface="SimSun" panose="02010600030101010101" pitchFamily="2" charset="-122"/>
              </a:rPr>
              <a:t>Entropy of variable </a:t>
            </a:r>
            <a:r>
              <a:rPr lang="en-US" altLang="zh-CN" i="1" dirty="0">
                <a:latin typeface="Bookman" pitchFamily="18" charset="0"/>
                <a:ea typeface="SimSun" panose="02010600030101010101" pitchFamily="2" charset="-122"/>
              </a:rPr>
              <a:t>X</a:t>
            </a:r>
          </a:p>
          <a:p>
            <a:endParaRPr lang="en-US" altLang="zh-CN" i="1" dirty="0">
              <a:latin typeface="Bookman" pitchFamily="18" charset="0"/>
              <a:ea typeface="SimSun" panose="02010600030101010101" pitchFamily="2" charset="-122"/>
            </a:endParaRPr>
          </a:p>
          <a:p>
            <a:r>
              <a:rPr lang="en-US" altLang="zh-CN" dirty="0" smtClean="0">
                <a:ea typeface="SimSun" panose="02010600030101010101" pitchFamily="2" charset="-122"/>
              </a:rPr>
              <a:t>Entropy </a:t>
            </a:r>
            <a:r>
              <a:rPr lang="en-US" altLang="zh-CN" dirty="0">
                <a:ea typeface="SimSun" panose="02010600030101010101" pitchFamily="2" charset="-122"/>
              </a:rPr>
              <a:t>of </a:t>
            </a:r>
            <a:r>
              <a:rPr lang="en-US" altLang="zh-CN" i="1" dirty="0">
                <a:latin typeface="Bookman" pitchFamily="18" charset="0"/>
                <a:ea typeface="SimSun" panose="02010600030101010101" pitchFamily="2" charset="-122"/>
              </a:rPr>
              <a:t>X </a:t>
            </a:r>
            <a:r>
              <a:rPr lang="en-US" altLang="zh-CN" dirty="0">
                <a:ea typeface="SimSun" panose="02010600030101010101" pitchFamily="2" charset="-122"/>
              </a:rPr>
              <a:t>after observing </a:t>
            </a:r>
            <a:r>
              <a:rPr lang="en-US" altLang="zh-CN" i="1" dirty="0">
                <a:latin typeface="Bookman" pitchFamily="18" charset="0"/>
                <a:ea typeface="SimSun" panose="02010600030101010101" pitchFamily="2" charset="-122"/>
              </a:rPr>
              <a:t>Y</a:t>
            </a:r>
          </a:p>
          <a:p>
            <a:endParaRPr lang="en-US" altLang="zh-CN" i="1" dirty="0">
              <a:latin typeface="Bookman" pitchFamily="18" charset="0"/>
              <a:ea typeface="SimSun" panose="02010600030101010101" pitchFamily="2" charset="-122"/>
            </a:endParaRPr>
          </a:p>
          <a:p>
            <a:endParaRPr lang="en-US" altLang="zh-CN" i="1" dirty="0">
              <a:latin typeface="Bookman" pitchFamily="18" charset="0"/>
              <a:ea typeface="SimSun" panose="02010600030101010101" pitchFamily="2" charset="-122"/>
            </a:endParaRPr>
          </a:p>
          <a:p>
            <a:r>
              <a:rPr lang="en-US" altLang="zh-CN" dirty="0">
                <a:ea typeface="SimSun" panose="02010600030101010101" pitchFamily="2" charset="-122"/>
              </a:rPr>
              <a:t>Information Gain</a:t>
            </a:r>
          </a:p>
          <a:p>
            <a:endParaRPr lang="en-US" dirty="0"/>
          </a:p>
        </p:txBody>
      </p:sp>
      <p:sp>
        <p:nvSpPr>
          <p:cNvPr id="4" name="Date Placeholder 3"/>
          <p:cNvSpPr>
            <a:spLocks noGrp="1"/>
          </p:cNvSpPr>
          <p:nvPr>
            <p:ph type="dt" sz="half" idx="10"/>
          </p:nvPr>
        </p:nvSpPr>
        <p:spPr/>
        <p:txBody>
          <a:bodyPr/>
          <a:lstStyle/>
          <a:p>
            <a:fld id="{3E4EB763-E1F2-0246-9973-6BDAA997B3EA}" type="datetime1">
              <a:rPr lang="en-US" smtClean="0"/>
              <a:t>11/28/2022</a:t>
            </a:fld>
            <a:endParaRPr lang="en-US" dirty="0"/>
          </a:p>
        </p:txBody>
      </p:sp>
      <p:sp>
        <p:nvSpPr>
          <p:cNvPr id="5" name="Footer Placeholder 4"/>
          <p:cNvSpPr>
            <a:spLocks noGrp="1"/>
          </p:cNvSpPr>
          <p:nvPr>
            <p:ph type="ftr" sz="quarter" idx="11"/>
          </p:nvPr>
        </p:nvSpPr>
        <p:spPr/>
        <p:txBody>
          <a:bodyPr/>
          <a:lstStyle/>
          <a:p>
            <a:r>
              <a:rPr lang="en-US" smtClean="0"/>
              <a:t>Intro to DS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30</a:t>
            </a:fld>
            <a:endParaRPr lang="en-US" dirty="0"/>
          </a:p>
        </p:txBody>
      </p:sp>
      <p:sp>
        <p:nvSpPr>
          <p:cNvPr id="7" name="Rectangle 3"/>
          <p:cNvSpPr txBox="1">
            <a:spLocks noChangeArrowheads="1"/>
          </p:cNvSpPr>
          <p:nvPr/>
        </p:nvSpPr>
        <p:spPr>
          <a:xfrm>
            <a:off x="1905000" y="990600"/>
            <a:ext cx="8153400" cy="5029200"/>
          </a:xfrm>
          <a:prstGeom prst="rect">
            <a:avLst/>
          </a:prstGeom>
        </p:spPr>
        <p:txBody>
          <a:bodyPr vert="horz" lIns="91440" tIns="45720" rIns="91440" bIns="45720" rtlCol="0" anchor="ctr">
            <a:normAutofit/>
          </a:bodyPr>
          <a:lstStyle>
            <a:lvl1pPr marL="30607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2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795" indent="-26987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60" indent="-23431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105" indent="-23431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US" altLang="zh-CN" dirty="0" smtClean="0">
              <a:ea typeface="SimSun" panose="02010600030101010101" pitchFamily="2" charset="-122"/>
            </a:endParaRPr>
          </a:p>
        </p:txBody>
      </p:sp>
      <p:graphicFrame>
        <p:nvGraphicFramePr>
          <p:cNvPr id="8" name="Object 4"/>
          <p:cNvGraphicFramePr>
            <a:graphicFrameLocks noChangeAspect="1"/>
          </p:cNvGraphicFramePr>
          <p:nvPr>
            <p:extLst>
              <p:ext uri="{D42A27DB-BD31-4B8C-83A1-F6EECF244321}">
                <p14:modId xmlns:p14="http://schemas.microsoft.com/office/powerpoint/2010/main" val="1421751808"/>
              </p:ext>
            </p:extLst>
          </p:nvPr>
        </p:nvGraphicFramePr>
        <p:xfrm>
          <a:off x="2629137" y="4256026"/>
          <a:ext cx="6399213" cy="725488"/>
        </p:xfrm>
        <a:graphic>
          <a:graphicData uri="http://schemas.openxmlformats.org/presentationml/2006/ole">
            <mc:AlternateContent xmlns:mc="http://schemas.openxmlformats.org/markup-compatibility/2006">
              <mc:Choice xmlns:v="urn:schemas-microsoft-com:vml" Requires="v">
                <p:oleObj spid="_x0000_s6237" name="Bitmap Image" r:id="rId4" imgW="4448825" imgH="505119" progId="Paint.Picture">
                  <p:embed/>
                </p:oleObj>
              </mc:Choice>
              <mc:Fallback>
                <p:oleObj name="Bitmap Image" r:id="rId4" imgW="4448825" imgH="505119"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9137" y="4256026"/>
                        <a:ext cx="6399213" cy="7254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9" name="Object 5"/>
          <p:cNvGraphicFramePr>
            <a:graphicFrameLocks noChangeAspect="1"/>
          </p:cNvGraphicFramePr>
          <p:nvPr>
            <p:extLst>
              <p:ext uri="{D42A27DB-BD31-4B8C-83A1-F6EECF244321}">
                <p14:modId xmlns:p14="http://schemas.microsoft.com/office/powerpoint/2010/main" val="3331298931"/>
              </p:ext>
            </p:extLst>
          </p:nvPr>
        </p:nvGraphicFramePr>
        <p:xfrm>
          <a:off x="3035538" y="5339347"/>
          <a:ext cx="4570413" cy="439738"/>
        </p:xfrm>
        <a:graphic>
          <a:graphicData uri="http://schemas.openxmlformats.org/presentationml/2006/ole">
            <mc:AlternateContent xmlns:mc="http://schemas.openxmlformats.org/markup-compatibility/2006">
              <mc:Choice xmlns:v="urn:schemas-microsoft-com:vml" Requires="v">
                <p:oleObj spid="_x0000_s6238" name="Bitmap Image" r:id="rId6" imgW="2627488" imgH="252368" progId="Paint.Picture">
                  <p:embed/>
                </p:oleObj>
              </mc:Choice>
              <mc:Fallback>
                <p:oleObj name="Bitmap Image" r:id="rId6" imgW="2627488" imgH="252368" progId="Paint.Picture">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35538" y="5339347"/>
                        <a:ext cx="4570413" cy="4397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0" name="Object 6"/>
          <p:cNvGraphicFramePr>
            <a:graphicFrameLocks noChangeAspect="1"/>
          </p:cNvGraphicFramePr>
          <p:nvPr>
            <p:extLst>
              <p:ext uri="{D42A27DB-BD31-4B8C-83A1-F6EECF244321}">
                <p14:modId xmlns:p14="http://schemas.microsoft.com/office/powerpoint/2010/main" val="3509337845"/>
              </p:ext>
            </p:extLst>
          </p:nvPr>
        </p:nvGraphicFramePr>
        <p:xfrm>
          <a:off x="3220827" y="3083940"/>
          <a:ext cx="4570413" cy="747713"/>
        </p:xfrm>
        <a:graphic>
          <a:graphicData uri="http://schemas.openxmlformats.org/presentationml/2006/ole">
            <mc:AlternateContent xmlns:mc="http://schemas.openxmlformats.org/markup-compatibility/2006">
              <mc:Choice xmlns:v="urn:schemas-microsoft-com:vml" Requires="v">
                <p:oleObj spid="_x0000_s6239" name="Bitmap Image" r:id="rId8" imgW="2879454" imgH="470900" progId="Paint.Picture">
                  <p:embed/>
                </p:oleObj>
              </mc:Choice>
              <mc:Fallback>
                <p:oleObj name="Bitmap Image" r:id="rId8" imgW="2879454" imgH="470900" progId="Paint.Picture">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20827" y="3083940"/>
                        <a:ext cx="4570413" cy="747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9563587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p:txBody>
          <a:bodyPr/>
          <a:lstStyle/>
          <a:p>
            <a:pPr>
              <a:defRPr/>
            </a:pPr>
            <a:fld id="{4877C4E3-4173-46E9-9B16-E01FAB55E8F0}" type="slidenum">
              <a:rPr lang="en-US" altLang="en-US"/>
              <a:pPr>
                <a:defRPr/>
              </a:pPr>
              <a:t>31</a:t>
            </a:fld>
            <a:endParaRPr lang="en-US" altLang="en-US"/>
          </a:p>
        </p:txBody>
      </p:sp>
      <p:sp>
        <p:nvSpPr>
          <p:cNvPr id="30723" name="Rectangle 2"/>
          <p:cNvSpPr>
            <a:spLocks noGrp="1" noChangeArrowheads="1"/>
          </p:cNvSpPr>
          <p:nvPr>
            <p:ph type="title"/>
          </p:nvPr>
        </p:nvSpPr>
        <p:spPr/>
        <p:txBody>
          <a:bodyPr/>
          <a:lstStyle/>
          <a:p>
            <a:pPr eaLnBrk="1" hangingPunct="1"/>
            <a:r>
              <a:rPr lang="en-US" altLang="zh-CN" sz="3800" b="1">
                <a:ea typeface="SimSun" panose="02010600030101010101" pitchFamily="2" charset="-122"/>
              </a:rPr>
              <a:t>Illustrative Data Set</a:t>
            </a:r>
          </a:p>
        </p:txBody>
      </p:sp>
      <p:pic>
        <p:nvPicPr>
          <p:cNvPr id="3072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1" y="1962150"/>
            <a:ext cx="4570413" cy="2381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2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1" y="1604964"/>
            <a:ext cx="3838575" cy="3195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26" name="Rectangle 5"/>
          <p:cNvSpPr>
            <a:spLocks noChangeArrowheads="1"/>
          </p:cNvSpPr>
          <p:nvPr/>
        </p:nvSpPr>
        <p:spPr bwMode="auto">
          <a:xfrm>
            <a:off x="1981200" y="4648200"/>
            <a:ext cx="358140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b="1">
                <a:solidFill>
                  <a:srgbClr val="000099"/>
                </a:solidFill>
              </a:rPr>
              <a:t>Sunburn data</a:t>
            </a:r>
          </a:p>
        </p:txBody>
      </p:sp>
      <p:sp>
        <p:nvSpPr>
          <p:cNvPr id="30727" name="Rectangle 6"/>
          <p:cNvSpPr>
            <a:spLocks noChangeArrowheads="1"/>
          </p:cNvSpPr>
          <p:nvPr/>
        </p:nvSpPr>
        <p:spPr bwMode="auto">
          <a:xfrm>
            <a:off x="6629400" y="5105400"/>
            <a:ext cx="358140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b="1">
                <a:solidFill>
                  <a:srgbClr val="000099"/>
                </a:solidFill>
              </a:rPr>
              <a:t>Priors and class conditional probabilities</a:t>
            </a:r>
          </a:p>
        </p:txBody>
      </p:sp>
      <p:sp>
        <p:nvSpPr>
          <p:cNvPr id="2" name="Rectangle 1"/>
          <p:cNvSpPr/>
          <p:nvPr/>
        </p:nvSpPr>
        <p:spPr>
          <a:xfrm>
            <a:off x="581192" y="5793344"/>
            <a:ext cx="6096000" cy="369332"/>
          </a:xfrm>
          <a:prstGeom prst="rect">
            <a:avLst/>
          </a:prstGeom>
        </p:spPr>
        <p:txBody>
          <a:bodyPr>
            <a:spAutoFit/>
          </a:bodyPr>
          <a:lstStyle/>
          <a:p>
            <a:r>
              <a:rPr lang="en-US" altLang="zh-CN" dirty="0"/>
              <a:t>Ex: Which attribute has the highest info gain for the </a:t>
            </a:r>
            <a:r>
              <a:rPr lang="en-US" altLang="zh-CN" dirty="0" smtClean="0"/>
              <a:t>data?</a:t>
            </a:r>
            <a:endParaRPr lang="en-US" altLang="en-US" dirty="0"/>
          </a:p>
        </p:txBody>
      </p:sp>
      <p:sp>
        <p:nvSpPr>
          <p:cNvPr id="3" name="Date Placeholder 2"/>
          <p:cNvSpPr>
            <a:spLocks noGrp="1"/>
          </p:cNvSpPr>
          <p:nvPr>
            <p:ph type="dt" sz="half" idx="10"/>
          </p:nvPr>
        </p:nvSpPr>
        <p:spPr/>
        <p:txBody>
          <a:bodyPr/>
          <a:lstStyle/>
          <a:p>
            <a:fld id="{C668CF7D-4327-164C-8EF5-9434548E453D}" type="datetime1">
              <a:rPr lang="en-US" smtClean="0"/>
              <a:t>11/28/2022</a:t>
            </a:fld>
            <a:endParaRPr lang="en-US" dirty="0"/>
          </a:p>
        </p:txBody>
      </p:sp>
      <p:sp>
        <p:nvSpPr>
          <p:cNvPr id="4" name="Footer Placeholder 3"/>
          <p:cNvSpPr>
            <a:spLocks noGrp="1"/>
          </p:cNvSpPr>
          <p:nvPr>
            <p:ph type="ftr" sz="quarter" idx="11"/>
          </p:nvPr>
        </p:nvSpPr>
        <p:spPr/>
        <p:txBody>
          <a:bodyPr/>
          <a:lstStyle/>
          <a:p>
            <a:r>
              <a:rPr lang="en-US" smtClean="0"/>
              <a:t>Intro to DS</a:t>
            </a:r>
            <a:endParaRPr lang="en-US" dirty="0"/>
          </a:p>
        </p:txBody>
      </p:sp>
    </p:spTree>
    <p:extLst>
      <p:ext uri="{BB962C8B-B14F-4D97-AF65-F5344CB8AC3E}">
        <p14:creationId xmlns:p14="http://schemas.microsoft.com/office/powerpoint/2010/main" val="18490677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Filter Method</a:t>
            </a:r>
            <a:endParaRPr lang="en-US" dirty="0"/>
          </a:p>
        </p:txBody>
      </p:sp>
      <p:sp>
        <p:nvSpPr>
          <p:cNvPr id="3" name="Content Placeholder 2"/>
          <p:cNvSpPr>
            <a:spLocks noGrp="1"/>
          </p:cNvSpPr>
          <p:nvPr>
            <p:ph idx="1"/>
          </p:nvPr>
        </p:nvSpPr>
        <p:spPr>
          <a:xfrm>
            <a:off x="581192" y="1822052"/>
            <a:ext cx="11217369" cy="4729972"/>
          </a:xfrm>
        </p:spPr>
        <p:txBody>
          <a:bodyPr>
            <a:normAutofit fontScale="92500" lnSpcReduction="10000"/>
          </a:bodyPr>
          <a:lstStyle/>
          <a:p>
            <a:r>
              <a:rPr lang="en-US" b="1" dirty="0" err="1"/>
              <a:t>Univariate</a:t>
            </a:r>
            <a:r>
              <a:rPr lang="en-US" b="1" dirty="0"/>
              <a:t> Selection Methods</a:t>
            </a:r>
          </a:p>
          <a:p>
            <a:r>
              <a:rPr lang="en-US" dirty="0" err="1"/>
              <a:t>Univariate</a:t>
            </a:r>
            <a:r>
              <a:rPr lang="en-US" dirty="0"/>
              <a:t> Feature Selection methods selects the best features based on </a:t>
            </a:r>
            <a:r>
              <a:rPr lang="en-US" dirty="0" err="1"/>
              <a:t>Univariate</a:t>
            </a:r>
            <a:r>
              <a:rPr lang="en-US" dirty="0"/>
              <a:t> Statistical tests. </a:t>
            </a:r>
            <a:r>
              <a:rPr lang="en-US" dirty="0" err="1"/>
              <a:t>Scikit</a:t>
            </a:r>
            <a:r>
              <a:rPr lang="en-US" dirty="0"/>
              <a:t> Learn provides the following methods in the </a:t>
            </a:r>
            <a:r>
              <a:rPr lang="en-US" dirty="0" err="1"/>
              <a:t>Univariate</a:t>
            </a:r>
            <a:r>
              <a:rPr lang="en-US" dirty="0"/>
              <a:t> Feature Selection methods</a:t>
            </a:r>
            <a:r>
              <a:rPr lang="en-US" dirty="0" smtClean="0"/>
              <a:t>.</a:t>
            </a:r>
          </a:p>
          <a:p>
            <a:pPr lvl="1"/>
            <a:r>
              <a:rPr lang="en-US" dirty="0" err="1"/>
              <a:t>SelectKBest</a:t>
            </a:r>
            <a:endParaRPr lang="en-US" dirty="0"/>
          </a:p>
          <a:p>
            <a:pPr lvl="1"/>
            <a:r>
              <a:rPr lang="en-US" dirty="0" err="1"/>
              <a:t>SelectPercentile</a:t>
            </a:r>
            <a:endParaRPr lang="en-US" dirty="0"/>
          </a:p>
          <a:p>
            <a:r>
              <a:rPr lang="en-US" dirty="0"/>
              <a:t>These two above are the most commonly used methods</a:t>
            </a:r>
            <a:r>
              <a:rPr lang="en-US" dirty="0" smtClean="0"/>
              <a:t>.</a:t>
            </a:r>
          </a:p>
          <a:p>
            <a:r>
              <a:rPr lang="en-US" dirty="0" err="1" smtClean="0"/>
              <a:t>SelectKBest</a:t>
            </a:r>
            <a:r>
              <a:rPr lang="en-US" dirty="0" smtClean="0"/>
              <a:t>:</a:t>
            </a:r>
            <a:r>
              <a:rPr lang="en-US" dirty="0"/>
              <a:t> It gives us the K best features. It takes in two </a:t>
            </a:r>
            <a:r>
              <a:rPr lang="en-US" dirty="0" err="1" smtClean="0"/>
              <a:t>arguments,k</a:t>
            </a:r>
            <a:r>
              <a:rPr lang="en-US" dirty="0" smtClean="0"/>
              <a:t> which tells how many features to select and </a:t>
            </a:r>
            <a:r>
              <a:rPr lang="en-US" dirty="0" err="1" smtClean="0"/>
              <a:t>score_func</a:t>
            </a:r>
            <a:r>
              <a:rPr lang="en-US" dirty="0" smtClean="0"/>
              <a:t> which tells us which statistical test to use. The k value can be specified as all, which gives us the score of all input features with the output column.</a:t>
            </a:r>
          </a:p>
          <a:p>
            <a:r>
              <a:rPr lang="en-US" dirty="0" err="1" smtClean="0"/>
              <a:t>Score_func</a:t>
            </a:r>
            <a:r>
              <a:rPr lang="en-US" dirty="0" smtClean="0"/>
              <a:t>: It </a:t>
            </a:r>
            <a:r>
              <a:rPr lang="en-US" dirty="0"/>
              <a:t>can be one of the following scoring functions</a:t>
            </a:r>
            <a:r>
              <a:rPr lang="en-US" dirty="0" smtClean="0"/>
              <a:t>:</a:t>
            </a:r>
          </a:p>
          <a:p>
            <a:r>
              <a:rPr lang="en-US" dirty="0" smtClean="0"/>
              <a:t>1. </a:t>
            </a:r>
            <a:r>
              <a:rPr lang="en-US" b="1" dirty="0"/>
              <a:t>For </a:t>
            </a:r>
            <a:r>
              <a:rPr lang="en-US" b="1" dirty="0" err="1" smtClean="0"/>
              <a:t>regression:f_regression</a:t>
            </a:r>
            <a:r>
              <a:rPr lang="en-US" b="1" dirty="0" smtClean="0"/>
              <a:t> and </a:t>
            </a:r>
            <a:r>
              <a:rPr lang="en-US" b="1" dirty="0" err="1" smtClean="0"/>
              <a:t>mutual_info_regression</a:t>
            </a:r>
            <a:endParaRPr lang="en-US" b="1" dirty="0" smtClean="0"/>
          </a:p>
          <a:p>
            <a:r>
              <a:rPr lang="en-US" b="1" dirty="0" smtClean="0"/>
              <a:t>2. For classification: chi2,f_classif and </a:t>
            </a:r>
            <a:r>
              <a:rPr lang="en-US" b="1" dirty="0" err="1" smtClean="0"/>
              <a:t>mutual_info_classif</a:t>
            </a:r>
            <a:endParaRPr lang="en-US" dirty="0"/>
          </a:p>
          <a:p>
            <a:r>
              <a:rPr lang="en-US" dirty="0"/>
              <a:t/>
            </a:r>
            <a:br>
              <a:rPr lang="en-US" dirty="0"/>
            </a:br>
            <a:endParaRPr lang="en-US" dirty="0"/>
          </a:p>
        </p:txBody>
      </p:sp>
      <p:sp>
        <p:nvSpPr>
          <p:cNvPr id="4" name="Date Placeholder 3"/>
          <p:cNvSpPr>
            <a:spLocks noGrp="1"/>
          </p:cNvSpPr>
          <p:nvPr>
            <p:ph type="dt" sz="half" idx="10"/>
          </p:nvPr>
        </p:nvSpPr>
        <p:spPr/>
        <p:txBody>
          <a:bodyPr/>
          <a:lstStyle/>
          <a:p>
            <a:fld id="{7A60FC30-9A37-5548-A239-676F9178650A}" type="datetime1">
              <a:rPr lang="en-US" smtClean="0"/>
              <a:t>11/28/2022</a:t>
            </a:fld>
            <a:endParaRPr lang="en-US" dirty="0"/>
          </a:p>
        </p:txBody>
      </p:sp>
      <p:sp>
        <p:nvSpPr>
          <p:cNvPr id="5" name="Footer Placeholder 4"/>
          <p:cNvSpPr>
            <a:spLocks noGrp="1"/>
          </p:cNvSpPr>
          <p:nvPr>
            <p:ph type="ftr" sz="quarter" idx="11"/>
          </p:nvPr>
        </p:nvSpPr>
        <p:spPr/>
        <p:txBody>
          <a:bodyPr/>
          <a:lstStyle/>
          <a:p>
            <a:r>
              <a:rPr lang="en-US" smtClean="0"/>
              <a:t>Intro to DS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32</a:t>
            </a:fld>
            <a:endParaRPr lang="en-US" dirty="0"/>
          </a:p>
        </p:txBody>
      </p:sp>
    </p:spTree>
    <p:extLst>
      <p:ext uri="{BB962C8B-B14F-4D97-AF65-F5344CB8AC3E}">
        <p14:creationId xmlns:p14="http://schemas.microsoft.com/office/powerpoint/2010/main" val="108025897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Feature Selection</a:t>
            </a:r>
            <a:br>
              <a:rPr lang="en-US" b="1" dirty="0"/>
            </a:br>
            <a:r>
              <a:rPr lang="en-US" b="1" dirty="0"/>
              <a:t>(Filter Method)</a:t>
            </a:r>
            <a:endParaRPr lang="en-US" dirty="0"/>
          </a:p>
        </p:txBody>
      </p:sp>
      <p:sp>
        <p:nvSpPr>
          <p:cNvPr id="3" name="Content Placeholder 2"/>
          <p:cNvSpPr>
            <a:spLocks noGrp="1"/>
          </p:cNvSpPr>
          <p:nvPr>
            <p:ph idx="1"/>
          </p:nvPr>
        </p:nvSpPr>
        <p:spPr/>
        <p:txBody>
          <a:bodyPr>
            <a:normAutofit fontScale="77500" lnSpcReduction="20000"/>
          </a:bodyPr>
          <a:lstStyle/>
          <a:p>
            <a:r>
              <a:rPr lang="en-US" b="1" dirty="0" err="1" smtClean="0"/>
              <a:t>f_regression</a:t>
            </a:r>
            <a:r>
              <a:rPr lang="en-US" b="1" dirty="0" smtClean="0"/>
              <a:t>: </a:t>
            </a:r>
            <a:r>
              <a:rPr lang="en-US" dirty="0" smtClean="0"/>
              <a:t>It </a:t>
            </a:r>
            <a:r>
              <a:rPr lang="en-US" dirty="0"/>
              <a:t>is meant for Regression Problems. It calculates the correlation between each input feature and the output column. It is converted to an F score then to a p-value</a:t>
            </a:r>
            <a:r>
              <a:rPr lang="en-US" dirty="0" smtClean="0"/>
              <a:t>.</a:t>
            </a:r>
          </a:p>
          <a:p>
            <a:r>
              <a:rPr lang="en-US" b="1" dirty="0" err="1" smtClean="0"/>
              <a:t>mutual_info_regression</a:t>
            </a:r>
            <a:r>
              <a:rPr lang="en-US" dirty="0" smtClean="0"/>
              <a:t>: Mutual </a:t>
            </a:r>
            <a:r>
              <a:rPr lang="en-US" dirty="0"/>
              <a:t>Information (MI) is the measure of mutual dependence between two variables. It is a non-negative value. If Mutual Information (MI) value is zero, it shows that the variables under consideration are independent. If the Mutual Information (MI) value is high, it shows a high dependence between the variables. This scoring function is meant for Regression Problems only, meaning when the output variable is a continuous-valued output. Mutual Information requires a greater number of samples to better estimate dependence between two variables</a:t>
            </a:r>
            <a:r>
              <a:rPr lang="en-US" dirty="0" smtClean="0"/>
              <a:t>.</a:t>
            </a:r>
          </a:p>
          <a:p>
            <a:r>
              <a:rPr lang="en-US" dirty="0" smtClean="0"/>
              <a:t>Chi2: </a:t>
            </a:r>
            <a:r>
              <a:rPr lang="en-US" dirty="0"/>
              <a:t>It is meant for classification problems. It computes the chi-squared stats </a:t>
            </a:r>
            <a:r>
              <a:rPr lang="en-US" i="1" dirty="0" smtClean="0"/>
              <a:t>χ</a:t>
            </a:r>
            <a:r>
              <a:rPr lang="en-US" dirty="0" smtClean="0"/>
              <a:t>2</a:t>
            </a:r>
            <a:r>
              <a:rPr lang="en-US" dirty="0"/>
              <a:t> between each non-negative feature and the output categorical variable. Chi-square test measures dependency between variables and helps us exclude the variable that are independent of the target variables</a:t>
            </a:r>
            <a:r>
              <a:rPr lang="en-US" dirty="0" smtClean="0"/>
              <a:t>.</a:t>
            </a:r>
          </a:p>
          <a:p>
            <a:r>
              <a:rPr lang="en-US" dirty="0" err="1" smtClean="0"/>
              <a:t>F_classif</a:t>
            </a:r>
            <a:r>
              <a:rPr lang="en-US" dirty="0" smtClean="0"/>
              <a:t>:</a:t>
            </a:r>
            <a:r>
              <a:rPr lang="en-US" dirty="0"/>
              <a:t> It is the alternative </a:t>
            </a:r>
            <a:r>
              <a:rPr lang="en-US" dirty="0" smtClean="0"/>
              <a:t>for </a:t>
            </a:r>
            <a:r>
              <a:rPr lang="en-US" dirty="0" err="1" smtClean="0"/>
              <a:t>f_regression</a:t>
            </a:r>
            <a:r>
              <a:rPr lang="en-US" dirty="0" smtClean="0"/>
              <a:t> </a:t>
            </a:r>
            <a:r>
              <a:rPr lang="en-US" dirty="0"/>
              <a:t>in classification problems. It is best recommended for numerical inputs and categorical output</a:t>
            </a:r>
            <a:r>
              <a:rPr lang="en-US" dirty="0" smtClean="0"/>
              <a:t>.</a:t>
            </a:r>
          </a:p>
          <a:p>
            <a:r>
              <a:rPr lang="en-US" b="1" dirty="0" err="1" smtClean="0"/>
              <a:t>mutual_info_classif</a:t>
            </a:r>
            <a:r>
              <a:rPr lang="en-US" dirty="0" smtClean="0"/>
              <a:t>: it </a:t>
            </a:r>
            <a:r>
              <a:rPr lang="en-US" dirty="0"/>
              <a:t>is the alternative </a:t>
            </a:r>
            <a:r>
              <a:rPr lang="en-US" dirty="0" smtClean="0"/>
              <a:t>for </a:t>
            </a:r>
            <a:r>
              <a:rPr lang="en-US" b="1" dirty="0" err="1"/>
              <a:t>mutual_info_regression</a:t>
            </a:r>
            <a:r>
              <a:rPr lang="en-US" b="1" dirty="0"/>
              <a:t> </a:t>
            </a:r>
            <a:r>
              <a:rPr lang="en-US" dirty="0"/>
              <a:t> in classification problems</a:t>
            </a:r>
            <a:r>
              <a:rPr lang="en-US" dirty="0" smtClean="0"/>
              <a:t>.</a:t>
            </a:r>
          </a:p>
          <a:p>
            <a:pPr lvl="1"/>
            <a:r>
              <a:rPr lang="en-US" dirty="0"/>
              <a:t>It selects features according to a percentile of the highest scores. It takes in two arguments</a:t>
            </a:r>
            <a:r>
              <a:rPr lang="en-US" dirty="0" smtClean="0"/>
              <a:t>, </a:t>
            </a:r>
            <a:r>
              <a:rPr lang="en-US" dirty="0" err="1" smtClean="0"/>
              <a:t>score_func</a:t>
            </a:r>
            <a:r>
              <a:rPr lang="en-US" dirty="0" smtClean="0"/>
              <a:t>. The </a:t>
            </a:r>
            <a:r>
              <a:rPr lang="en-US" dirty="0" err="1" smtClean="0"/>
              <a:t>seconf</a:t>
            </a:r>
            <a:r>
              <a:rPr lang="en-US" dirty="0" smtClean="0"/>
              <a:t> argument is percentile which denotes how many percentiles of features to keep.</a:t>
            </a:r>
          </a:p>
          <a:p>
            <a:pPr lvl="1"/>
            <a:r>
              <a:rPr lang="en-US" dirty="0" smtClean="0"/>
              <a:t>Correlation matrix: It simply gives us the pairwise correlation measure between the features.</a:t>
            </a:r>
            <a:r>
              <a:rPr lang="en-US" dirty="0"/>
              <a:t> </a:t>
            </a:r>
          </a:p>
        </p:txBody>
      </p:sp>
      <p:sp>
        <p:nvSpPr>
          <p:cNvPr id="4" name="Date Placeholder 3"/>
          <p:cNvSpPr>
            <a:spLocks noGrp="1"/>
          </p:cNvSpPr>
          <p:nvPr>
            <p:ph type="dt" sz="half" idx="10"/>
          </p:nvPr>
        </p:nvSpPr>
        <p:spPr/>
        <p:txBody>
          <a:bodyPr/>
          <a:lstStyle/>
          <a:p>
            <a:fld id="{C9224765-A4E1-8D48-A333-A85211485C7A}" type="datetime1">
              <a:rPr lang="en-US" smtClean="0"/>
              <a:t>11/28/2022</a:t>
            </a:fld>
            <a:endParaRPr lang="en-US" dirty="0"/>
          </a:p>
        </p:txBody>
      </p:sp>
      <p:sp>
        <p:nvSpPr>
          <p:cNvPr id="5" name="Footer Placeholder 4"/>
          <p:cNvSpPr>
            <a:spLocks noGrp="1"/>
          </p:cNvSpPr>
          <p:nvPr>
            <p:ph type="ftr" sz="quarter" idx="11"/>
          </p:nvPr>
        </p:nvSpPr>
        <p:spPr/>
        <p:txBody>
          <a:bodyPr/>
          <a:lstStyle/>
          <a:p>
            <a:r>
              <a:rPr lang="en-US" smtClean="0"/>
              <a:t>Intro to DS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33</a:t>
            </a:fld>
            <a:endParaRPr lang="en-US" dirty="0"/>
          </a:p>
        </p:txBody>
      </p:sp>
    </p:spTree>
    <p:extLst>
      <p:ext uri="{BB962C8B-B14F-4D97-AF65-F5344CB8AC3E}">
        <p14:creationId xmlns:p14="http://schemas.microsoft.com/office/powerpoint/2010/main" val="41927020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1" y="761533"/>
            <a:ext cx="11029616" cy="675382"/>
          </a:xfrm>
        </p:spPr>
        <p:txBody>
          <a:bodyPr>
            <a:normAutofit/>
          </a:bodyPr>
          <a:lstStyle/>
          <a:p>
            <a:r>
              <a:rPr lang="en-US" b="1" dirty="0" smtClean="0"/>
              <a:t>2. </a:t>
            </a:r>
            <a:r>
              <a:rPr lang="en-US" b="1" dirty="0"/>
              <a:t>Wrapper Methods (Feature </a:t>
            </a:r>
            <a:r>
              <a:rPr lang="en-US" b="1" dirty="0" smtClean="0"/>
              <a:t>Selection)</a:t>
            </a:r>
            <a:endParaRPr lang="en-US" dirty="0"/>
          </a:p>
        </p:txBody>
      </p:sp>
      <p:sp>
        <p:nvSpPr>
          <p:cNvPr id="3" name="Content Placeholder 2"/>
          <p:cNvSpPr>
            <a:spLocks noGrp="1"/>
          </p:cNvSpPr>
          <p:nvPr>
            <p:ph idx="1"/>
          </p:nvPr>
        </p:nvSpPr>
        <p:spPr>
          <a:xfrm>
            <a:off x="581192" y="2654135"/>
            <a:ext cx="11029615" cy="4298868"/>
          </a:xfrm>
        </p:spPr>
        <p:txBody>
          <a:bodyPr>
            <a:normAutofit/>
          </a:bodyPr>
          <a:lstStyle/>
          <a:p>
            <a:r>
              <a:rPr lang="en-US" sz="2600" b="1" dirty="0"/>
              <a:t>Wrapper </a:t>
            </a:r>
            <a:r>
              <a:rPr lang="en-US" sz="2600" b="1" dirty="0" smtClean="0"/>
              <a:t>Methods: </a:t>
            </a:r>
            <a:r>
              <a:rPr lang="en-US" sz="2600" dirty="0" smtClean="0"/>
              <a:t>In </a:t>
            </a:r>
            <a:r>
              <a:rPr lang="en-US" sz="2600" dirty="0"/>
              <a:t>Wrapper Methods the problem of Feature Selection is reduced to a search problem. </a:t>
            </a:r>
            <a:endParaRPr lang="en-US" sz="2600" dirty="0" smtClean="0"/>
          </a:p>
          <a:p>
            <a:pPr lvl="1"/>
            <a:r>
              <a:rPr lang="en-US" sz="2600" dirty="0" smtClean="0"/>
              <a:t>A </a:t>
            </a:r>
            <a:r>
              <a:rPr lang="en-US" sz="2600" dirty="0"/>
              <a:t>model is built using a set of features and its accuracy is recorded. </a:t>
            </a:r>
            <a:endParaRPr lang="en-US" sz="2600" dirty="0" smtClean="0"/>
          </a:p>
          <a:p>
            <a:pPr lvl="1"/>
            <a:r>
              <a:rPr lang="en-US" sz="2600" dirty="0" smtClean="0"/>
              <a:t>Based </a:t>
            </a:r>
            <a:r>
              <a:rPr lang="en-US" sz="2600" dirty="0"/>
              <a:t>on the accuracy, more features are added or removed, and the process is repeated. </a:t>
            </a:r>
            <a:endParaRPr lang="en-US" sz="2600" dirty="0" smtClean="0"/>
          </a:p>
          <a:p>
            <a:endParaRPr lang="en-US" sz="3200" b="1" dirty="0"/>
          </a:p>
          <a:p>
            <a:endParaRPr lang="en-US" sz="3700" b="1" dirty="0"/>
          </a:p>
          <a:p>
            <a:endParaRPr lang="en-US" sz="3700" dirty="0" smtClean="0"/>
          </a:p>
        </p:txBody>
      </p:sp>
      <p:sp>
        <p:nvSpPr>
          <p:cNvPr id="4" name="Date Placeholder 3"/>
          <p:cNvSpPr>
            <a:spLocks noGrp="1"/>
          </p:cNvSpPr>
          <p:nvPr>
            <p:ph type="dt" sz="half" idx="10"/>
          </p:nvPr>
        </p:nvSpPr>
        <p:spPr/>
        <p:txBody>
          <a:bodyPr/>
          <a:lstStyle/>
          <a:p>
            <a:fld id="{580FE1B4-567C-EC40-BAC8-4B6430C969F6}" type="datetime1">
              <a:rPr lang="en-US" smtClean="0"/>
              <a:t>11/28/2022</a:t>
            </a:fld>
            <a:endParaRPr lang="en-US" dirty="0"/>
          </a:p>
        </p:txBody>
      </p:sp>
      <p:sp>
        <p:nvSpPr>
          <p:cNvPr id="5" name="Footer Placeholder 4"/>
          <p:cNvSpPr>
            <a:spLocks noGrp="1"/>
          </p:cNvSpPr>
          <p:nvPr>
            <p:ph type="ftr" sz="quarter" idx="11"/>
          </p:nvPr>
        </p:nvSpPr>
        <p:spPr/>
        <p:txBody>
          <a:bodyPr/>
          <a:lstStyle/>
          <a:p>
            <a:r>
              <a:rPr lang="en-US" smtClean="0"/>
              <a:t>Intro to DS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34</a:t>
            </a:fld>
            <a:endParaRPr lang="en-US" dirty="0"/>
          </a:p>
        </p:txBody>
      </p:sp>
    </p:spTree>
    <p:extLst>
      <p:ext uri="{BB962C8B-B14F-4D97-AF65-F5344CB8AC3E}">
        <p14:creationId xmlns:p14="http://schemas.microsoft.com/office/powerpoint/2010/main" val="22608694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 Wrapper Methods (Feature Selection)</a:t>
            </a:r>
            <a:endParaRPr lang="en-US" dirty="0"/>
          </a:p>
        </p:txBody>
      </p:sp>
      <p:sp>
        <p:nvSpPr>
          <p:cNvPr id="4" name="Date Placeholder 3"/>
          <p:cNvSpPr>
            <a:spLocks noGrp="1"/>
          </p:cNvSpPr>
          <p:nvPr>
            <p:ph type="dt" sz="half" idx="10"/>
          </p:nvPr>
        </p:nvSpPr>
        <p:spPr/>
        <p:txBody>
          <a:bodyPr/>
          <a:lstStyle/>
          <a:p>
            <a:fld id="{AE43AD95-609A-1C4E-ABA1-C6FD0C0292F9}" type="datetime1">
              <a:rPr lang="en-US" smtClean="0"/>
              <a:t>11/28/2022</a:t>
            </a:fld>
            <a:endParaRPr lang="en-US" dirty="0"/>
          </a:p>
        </p:txBody>
      </p:sp>
      <p:sp>
        <p:nvSpPr>
          <p:cNvPr id="5" name="Footer Placeholder 4"/>
          <p:cNvSpPr>
            <a:spLocks noGrp="1"/>
          </p:cNvSpPr>
          <p:nvPr>
            <p:ph type="ftr" sz="quarter" idx="11"/>
          </p:nvPr>
        </p:nvSpPr>
        <p:spPr/>
        <p:txBody>
          <a:bodyPr/>
          <a:lstStyle/>
          <a:p>
            <a:r>
              <a:rPr lang="en-US" smtClean="0"/>
              <a:t>Intro to DS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35</a:t>
            </a:fld>
            <a:endParaRPr lang="en-US" dirty="0"/>
          </a:p>
        </p:txBody>
      </p:sp>
      <p:graphicFrame>
        <p:nvGraphicFramePr>
          <p:cNvPr id="7" name="Object 3"/>
          <p:cNvGraphicFramePr>
            <a:graphicFrameLocks noGrp="1" noChangeAspect="1"/>
          </p:cNvGraphicFramePr>
          <p:nvPr>
            <p:ph idx="1"/>
            <p:extLst>
              <p:ext uri="{D42A27DB-BD31-4B8C-83A1-F6EECF244321}">
                <p14:modId xmlns:p14="http://schemas.microsoft.com/office/powerpoint/2010/main" val="1753577633"/>
              </p:ext>
            </p:extLst>
          </p:nvPr>
        </p:nvGraphicFramePr>
        <p:xfrm>
          <a:off x="1497533" y="2013325"/>
          <a:ext cx="8953217" cy="3938486"/>
        </p:xfrm>
        <a:graphic>
          <a:graphicData uri="http://schemas.openxmlformats.org/presentationml/2006/ole">
            <mc:AlternateContent xmlns:mc="http://schemas.openxmlformats.org/markup-compatibility/2006">
              <mc:Choice xmlns:v="urn:schemas-microsoft-com:vml" Requires="v">
                <p:oleObj spid="_x0000_s5163" name="Bitmap Image" r:id="rId3" imgW="5506444" imgH="2422290" progId="Paint.Picture">
                  <p:embed/>
                </p:oleObj>
              </mc:Choice>
              <mc:Fallback>
                <p:oleObj name="Bitmap Image" r:id="rId3" imgW="5506444" imgH="2422290"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7533" y="2013325"/>
                        <a:ext cx="8953217" cy="3938486"/>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6344258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 Wrapper Methods (Feature Selection)</a:t>
            </a:r>
            <a:endParaRPr lang="en-US" dirty="0"/>
          </a:p>
        </p:txBody>
      </p:sp>
      <p:sp>
        <p:nvSpPr>
          <p:cNvPr id="3" name="Content Placeholder 2"/>
          <p:cNvSpPr>
            <a:spLocks noGrp="1"/>
          </p:cNvSpPr>
          <p:nvPr>
            <p:ph idx="1"/>
          </p:nvPr>
        </p:nvSpPr>
        <p:spPr/>
        <p:txBody>
          <a:bodyPr/>
          <a:lstStyle/>
          <a:p>
            <a:r>
              <a:rPr lang="en-US" sz="2600" dirty="0"/>
              <a:t>We have the following methods in Wrapper Methods.</a:t>
            </a:r>
          </a:p>
          <a:p>
            <a:pPr lvl="1"/>
            <a:r>
              <a:rPr lang="en-US" sz="2600" b="1" dirty="0"/>
              <a:t>Forward Selection</a:t>
            </a:r>
          </a:p>
          <a:p>
            <a:pPr lvl="1"/>
            <a:r>
              <a:rPr lang="en-US" sz="2600" b="1" dirty="0"/>
              <a:t>Backward Elimination</a:t>
            </a:r>
          </a:p>
          <a:p>
            <a:pPr lvl="1"/>
            <a:r>
              <a:rPr lang="en-US" sz="2600" b="1" dirty="0"/>
              <a:t>Exhaustive Search</a:t>
            </a:r>
            <a:endParaRPr lang="en-US" sz="2600" dirty="0"/>
          </a:p>
          <a:p>
            <a:pPr lvl="1"/>
            <a:r>
              <a:rPr lang="en-US" sz="2600" b="1" dirty="0"/>
              <a:t>Recursive Feature Elimination</a:t>
            </a:r>
          </a:p>
          <a:p>
            <a:endParaRPr lang="en-US" dirty="0"/>
          </a:p>
        </p:txBody>
      </p:sp>
      <p:sp>
        <p:nvSpPr>
          <p:cNvPr id="4" name="Date Placeholder 3"/>
          <p:cNvSpPr>
            <a:spLocks noGrp="1"/>
          </p:cNvSpPr>
          <p:nvPr>
            <p:ph type="dt" sz="half" idx="10"/>
          </p:nvPr>
        </p:nvSpPr>
        <p:spPr/>
        <p:txBody>
          <a:bodyPr/>
          <a:lstStyle/>
          <a:p>
            <a:fld id="{B3C01535-E48D-464A-B147-7374C5CBBA90}" type="datetime1">
              <a:rPr lang="en-US" smtClean="0"/>
              <a:t>11/28/2022</a:t>
            </a:fld>
            <a:endParaRPr lang="en-US" dirty="0"/>
          </a:p>
        </p:txBody>
      </p:sp>
      <p:sp>
        <p:nvSpPr>
          <p:cNvPr id="5" name="Footer Placeholder 4"/>
          <p:cNvSpPr>
            <a:spLocks noGrp="1"/>
          </p:cNvSpPr>
          <p:nvPr>
            <p:ph type="ftr" sz="quarter" idx="11"/>
          </p:nvPr>
        </p:nvSpPr>
        <p:spPr/>
        <p:txBody>
          <a:bodyPr/>
          <a:lstStyle/>
          <a:p>
            <a:r>
              <a:rPr lang="en-US" smtClean="0"/>
              <a:t>Intro to DS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36</a:t>
            </a:fld>
            <a:endParaRPr lang="en-US" dirty="0"/>
          </a:p>
        </p:txBody>
      </p:sp>
    </p:spTree>
    <p:extLst>
      <p:ext uri="{BB962C8B-B14F-4D97-AF65-F5344CB8AC3E}">
        <p14:creationId xmlns:p14="http://schemas.microsoft.com/office/powerpoint/2010/main" val="155250175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Feature </a:t>
            </a:r>
            <a:r>
              <a:rPr lang="en-US" b="1" dirty="0" smtClean="0"/>
              <a:t>Selection: Wrapper </a:t>
            </a:r>
            <a:r>
              <a:rPr lang="en-US" b="1" dirty="0"/>
              <a:t>Methods</a:t>
            </a:r>
            <a:endParaRPr lang="en-US" dirty="0"/>
          </a:p>
        </p:txBody>
      </p:sp>
      <p:sp>
        <p:nvSpPr>
          <p:cNvPr id="3" name="Content Placeholder 2"/>
          <p:cNvSpPr>
            <a:spLocks noGrp="1"/>
          </p:cNvSpPr>
          <p:nvPr>
            <p:ph idx="1"/>
          </p:nvPr>
        </p:nvSpPr>
        <p:spPr/>
        <p:txBody>
          <a:bodyPr>
            <a:normAutofit fontScale="47500" lnSpcReduction="20000"/>
          </a:bodyPr>
          <a:lstStyle/>
          <a:p>
            <a:r>
              <a:rPr lang="en-US" sz="3700" b="1" dirty="0" smtClean="0"/>
              <a:t>A. Forward </a:t>
            </a:r>
            <a:r>
              <a:rPr lang="en-US" sz="3700" b="1" dirty="0"/>
              <a:t>Selection</a:t>
            </a:r>
          </a:p>
          <a:p>
            <a:pPr lvl="1"/>
            <a:r>
              <a:rPr lang="en-US" sz="3500" dirty="0"/>
              <a:t>Forward Selection is an iterative method. </a:t>
            </a:r>
          </a:p>
          <a:p>
            <a:pPr lvl="1"/>
            <a:r>
              <a:rPr lang="en-US" sz="3500" dirty="0"/>
              <a:t>In this method, we start with one feature and we keep on adding features until no improvement in the model is observed. </a:t>
            </a:r>
          </a:p>
          <a:p>
            <a:pPr lvl="1"/>
            <a:r>
              <a:rPr lang="en-US" sz="3500" dirty="0"/>
              <a:t>The search is stopped after a pre-set criteria is met. </a:t>
            </a:r>
          </a:p>
          <a:p>
            <a:pPr lvl="1"/>
            <a:r>
              <a:rPr lang="en-US" sz="3500" dirty="0"/>
              <a:t>This is a greedy approach because it always targets the features in a forward fashion, which gives a boost to the performance. </a:t>
            </a:r>
          </a:p>
          <a:p>
            <a:pPr lvl="1"/>
            <a:r>
              <a:rPr lang="en-US" sz="3500" dirty="0"/>
              <a:t>If the number of features are large, it can be computationally expensive.</a:t>
            </a:r>
          </a:p>
          <a:p>
            <a:r>
              <a:rPr lang="en-US" sz="3700" b="1" dirty="0" smtClean="0"/>
              <a:t>B. Backward </a:t>
            </a:r>
            <a:r>
              <a:rPr lang="en-US" sz="3700" b="1" dirty="0"/>
              <a:t>Elimination</a:t>
            </a:r>
          </a:p>
          <a:p>
            <a:pPr lvl="1"/>
            <a:r>
              <a:rPr lang="en-US" sz="3500" dirty="0"/>
              <a:t>This process is the opposite of the Forward Selection Method</a:t>
            </a:r>
            <a:r>
              <a:rPr lang="en-US" sz="3500" dirty="0" smtClean="0"/>
              <a:t>.</a:t>
            </a:r>
          </a:p>
          <a:p>
            <a:pPr lvl="1"/>
            <a:r>
              <a:rPr lang="en-US" sz="3500" dirty="0" smtClean="0"/>
              <a:t> </a:t>
            </a:r>
            <a:r>
              <a:rPr lang="en-US" sz="3500" dirty="0"/>
              <a:t>It starts initially with all the features and keeps on removing features until no improvement is observed.</a:t>
            </a:r>
          </a:p>
          <a:p>
            <a:endParaRPr lang="en-US" dirty="0"/>
          </a:p>
        </p:txBody>
      </p:sp>
      <p:sp>
        <p:nvSpPr>
          <p:cNvPr id="4" name="Date Placeholder 3"/>
          <p:cNvSpPr>
            <a:spLocks noGrp="1"/>
          </p:cNvSpPr>
          <p:nvPr>
            <p:ph type="dt" sz="half" idx="10"/>
          </p:nvPr>
        </p:nvSpPr>
        <p:spPr/>
        <p:txBody>
          <a:bodyPr/>
          <a:lstStyle/>
          <a:p>
            <a:fld id="{4183B8E0-4462-774B-81B3-293478D13A6B}" type="datetime1">
              <a:rPr lang="en-US" smtClean="0"/>
              <a:t>11/28/2022</a:t>
            </a:fld>
            <a:endParaRPr lang="en-US" dirty="0"/>
          </a:p>
        </p:txBody>
      </p:sp>
      <p:sp>
        <p:nvSpPr>
          <p:cNvPr id="5" name="Footer Placeholder 4"/>
          <p:cNvSpPr>
            <a:spLocks noGrp="1"/>
          </p:cNvSpPr>
          <p:nvPr>
            <p:ph type="ftr" sz="quarter" idx="11"/>
          </p:nvPr>
        </p:nvSpPr>
        <p:spPr/>
        <p:txBody>
          <a:bodyPr/>
          <a:lstStyle/>
          <a:p>
            <a:r>
              <a:rPr lang="en-US" smtClean="0"/>
              <a:t>Intro to DS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37</a:t>
            </a:fld>
            <a:endParaRPr lang="en-US" dirty="0"/>
          </a:p>
        </p:txBody>
      </p:sp>
    </p:spTree>
    <p:extLst>
      <p:ext uri="{BB962C8B-B14F-4D97-AF65-F5344CB8AC3E}">
        <p14:creationId xmlns:p14="http://schemas.microsoft.com/office/powerpoint/2010/main" val="33976671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Feature Selection :</a:t>
            </a:r>
            <a:br>
              <a:rPr lang="en-US" b="1" dirty="0"/>
            </a:br>
            <a:r>
              <a:rPr lang="en-US" b="1" dirty="0"/>
              <a:t>Wrapper Methods</a:t>
            </a:r>
            <a:endParaRPr lang="en-US" dirty="0"/>
          </a:p>
        </p:txBody>
      </p:sp>
      <p:sp>
        <p:nvSpPr>
          <p:cNvPr id="3" name="Content Placeholder 2"/>
          <p:cNvSpPr>
            <a:spLocks noGrp="1"/>
          </p:cNvSpPr>
          <p:nvPr>
            <p:ph idx="1"/>
          </p:nvPr>
        </p:nvSpPr>
        <p:spPr/>
        <p:txBody>
          <a:bodyPr>
            <a:normAutofit fontScale="92500"/>
          </a:bodyPr>
          <a:lstStyle/>
          <a:p>
            <a:r>
              <a:rPr lang="en-US" b="1" dirty="0" smtClean="0"/>
              <a:t>C. Exhaustive Search</a:t>
            </a:r>
            <a:endParaRPr lang="en-US" b="1" dirty="0"/>
          </a:p>
          <a:p>
            <a:pPr lvl="1"/>
            <a:r>
              <a:rPr lang="en-US" dirty="0"/>
              <a:t>This Feature Selection Method tries all the possible combinations of features to select the best model. </a:t>
            </a:r>
            <a:endParaRPr lang="en-US" dirty="0" smtClean="0"/>
          </a:p>
          <a:p>
            <a:pPr lvl="1"/>
            <a:r>
              <a:rPr lang="en-US" dirty="0" smtClean="0"/>
              <a:t>This </a:t>
            </a:r>
            <a:r>
              <a:rPr lang="en-US" dirty="0"/>
              <a:t>method is quite computationally expensive. </a:t>
            </a:r>
            <a:endParaRPr lang="en-US" dirty="0" smtClean="0"/>
          </a:p>
          <a:p>
            <a:pPr lvl="1"/>
            <a:r>
              <a:rPr lang="en-US" dirty="0" smtClean="0"/>
              <a:t>For </a:t>
            </a:r>
            <a:r>
              <a:rPr lang="en-US" dirty="0"/>
              <a:t>example, if we have five features, we will be evaluating 2^5 = 3225=32 models before finalizing a model with good accuracy.</a:t>
            </a:r>
          </a:p>
          <a:p>
            <a:r>
              <a:rPr lang="en-US" b="1" dirty="0" smtClean="0"/>
              <a:t>D. Recursive </a:t>
            </a:r>
            <a:r>
              <a:rPr lang="en-US" b="1" dirty="0"/>
              <a:t>Feature </a:t>
            </a:r>
            <a:r>
              <a:rPr lang="en-US" b="1" dirty="0" smtClean="0"/>
              <a:t>Elimination</a:t>
            </a:r>
            <a:endParaRPr lang="en-US" b="1" dirty="0"/>
          </a:p>
          <a:p>
            <a:pPr lvl="1"/>
            <a:r>
              <a:rPr lang="en-US" dirty="0"/>
              <a:t>Recursively Feature Elimination (RFE) involves the following steps:</a:t>
            </a:r>
          </a:p>
          <a:p>
            <a:pPr lvl="1"/>
            <a:r>
              <a:rPr lang="en-US" dirty="0"/>
              <a:t>We train the model on the initial set of features and the importance of each feature is calculated.</a:t>
            </a:r>
          </a:p>
          <a:p>
            <a:pPr lvl="1"/>
            <a:r>
              <a:rPr lang="en-US" dirty="0"/>
              <a:t>In the second iteration, a model is built again using the most important features and excluding the least important features.</a:t>
            </a:r>
          </a:p>
          <a:p>
            <a:pPr lvl="1"/>
            <a:r>
              <a:rPr lang="en-US" dirty="0"/>
              <a:t>These steps are repeated recursively until we are left with the most important features for the problem under consideration.</a:t>
            </a:r>
          </a:p>
          <a:p>
            <a:pPr lvl="1"/>
            <a:r>
              <a:rPr lang="en-US" dirty="0" err="1" smtClean="0"/>
              <a:t>Scikit</a:t>
            </a:r>
            <a:r>
              <a:rPr lang="en-US" dirty="0" smtClean="0"/>
              <a:t> learn library provides functions for Recursive Feature Elimination.</a:t>
            </a:r>
          </a:p>
          <a:p>
            <a:endParaRPr lang="en-US" dirty="0"/>
          </a:p>
          <a:p>
            <a:endParaRPr lang="en-US" dirty="0"/>
          </a:p>
        </p:txBody>
      </p:sp>
      <p:sp>
        <p:nvSpPr>
          <p:cNvPr id="4" name="Date Placeholder 3"/>
          <p:cNvSpPr>
            <a:spLocks noGrp="1"/>
          </p:cNvSpPr>
          <p:nvPr>
            <p:ph type="dt" sz="half" idx="10"/>
          </p:nvPr>
        </p:nvSpPr>
        <p:spPr/>
        <p:txBody>
          <a:bodyPr/>
          <a:lstStyle/>
          <a:p>
            <a:fld id="{4AA07B32-01E0-E344-B5C7-AF4A3138CB56}" type="datetime1">
              <a:rPr lang="en-US" smtClean="0"/>
              <a:t>11/28/2022</a:t>
            </a:fld>
            <a:endParaRPr lang="en-US" dirty="0"/>
          </a:p>
        </p:txBody>
      </p:sp>
      <p:sp>
        <p:nvSpPr>
          <p:cNvPr id="5" name="Footer Placeholder 4"/>
          <p:cNvSpPr>
            <a:spLocks noGrp="1"/>
          </p:cNvSpPr>
          <p:nvPr>
            <p:ph type="ftr" sz="quarter" idx="11"/>
          </p:nvPr>
        </p:nvSpPr>
        <p:spPr/>
        <p:txBody>
          <a:bodyPr/>
          <a:lstStyle/>
          <a:p>
            <a:r>
              <a:rPr lang="en-US" smtClean="0"/>
              <a:t>Intro to DS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38</a:t>
            </a:fld>
            <a:endParaRPr lang="en-US" dirty="0"/>
          </a:p>
        </p:txBody>
      </p:sp>
    </p:spTree>
    <p:extLst>
      <p:ext uri="{BB962C8B-B14F-4D97-AF65-F5344CB8AC3E}">
        <p14:creationId xmlns:p14="http://schemas.microsoft.com/office/powerpoint/2010/main" val="46201284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Wrapper method:</a:t>
            </a:r>
            <a:br>
              <a:rPr lang="en-US" dirty="0" smtClean="0"/>
            </a:br>
            <a:r>
              <a:rPr lang="en-US" dirty="0" smtClean="0"/>
              <a:t>Forward feature selection</a:t>
            </a:r>
            <a:endParaRPr lang="en-US" dirty="0"/>
          </a:p>
        </p:txBody>
      </p:sp>
      <p:pic>
        <p:nvPicPr>
          <p:cNvPr id="7" name="Content Placeholder 6"/>
          <p:cNvPicPr>
            <a:picLocks noGrp="1" noChangeAspect="1"/>
          </p:cNvPicPr>
          <p:nvPr>
            <p:ph idx="1"/>
          </p:nvPr>
        </p:nvPicPr>
        <p:blipFill>
          <a:blip r:embed="rId2"/>
          <a:stretch>
            <a:fillRect/>
          </a:stretch>
        </p:blipFill>
        <p:spPr>
          <a:xfrm>
            <a:off x="2862262" y="2050546"/>
            <a:ext cx="6467475" cy="3562350"/>
          </a:xfrm>
          <a:prstGeom prst="rect">
            <a:avLst/>
          </a:prstGeom>
        </p:spPr>
      </p:pic>
      <p:sp>
        <p:nvSpPr>
          <p:cNvPr id="4" name="Date Placeholder 3"/>
          <p:cNvSpPr>
            <a:spLocks noGrp="1"/>
          </p:cNvSpPr>
          <p:nvPr>
            <p:ph type="dt" sz="half" idx="10"/>
          </p:nvPr>
        </p:nvSpPr>
        <p:spPr/>
        <p:txBody>
          <a:bodyPr/>
          <a:lstStyle/>
          <a:p>
            <a:fld id="{A657C5A6-C7AC-2A45-B779-8AFC14733C83}" type="datetime1">
              <a:rPr lang="en-US" smtClean="0"/>
              <a:t>11/28/2022</a:t>
            </a:fld>
            <a:endParaRPr lang="en-US" dirty="0"/>
          </a:p>
        </p:txBody>
      </p:sp>
      <p:sp>
        <p:nvSpPr>
          <p:cNvPr id="5" name="Footer Placeholder 4"/>
          <p:cNvSpPr>
            <a:spLocks noGrp="1"/>
          </p:cNvSpPr>
          <p:nvPr>
            <p:ph type="ftr" sz="quarter" idx="11"/>
          </p:nvPr>
        </p:nvSpPr>
        <p:spPr/>
        <p:txBody>
          <a:bodyPr/>
          <a:lstStyle/>
          <a:p>
            <a:r>
              <a:rPr lang="en-US" smtClean="0"/>
              <a:t>Intro to DS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39</a:t>
            </a:fld>
            <a:endParaRPr lang="en-US" dirty="0"/>
          </a:p>
        </p:txBody>
      </p:sp>
    </p:spTree>
    <p:extLst>
      <p:ext uri="{BB962C8B-B14F-4D97-AF65-F5344CB8AC3E}">
        <p14:creationId xmlns:p14="http://schemas.microsoft.com/office/powerpoint/2010/main" val="14595432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660396D7-5DA7-4D88-AEAA-08B3B2635AA9}" type="slidenum">
              <a:rPr lang="en-US" altLang="en-US"/>
              <a:pPr>
                <a:defRPr/>
              </a:pPr>
              <a:t>4</a:t>
            </a:fld>
            <a:endParaRPr lang="en-US" altLang="en-US"/>
          </a:p>
        </p:txBody>
      </p:sp>
      <p:sp>
        <p:nvSpPr>
          <p:cNvPr id="610307" name="Rectangle 3"/>
          <p:cNvSpPr>
            <a:spLocks noGrp="1" noChangeArrowheads="1"/>
          </p:cNvSpPr>
          <p:nvPr>
            <p:ph type="body" idx="1"/>
          </p:nvPr>
        </p:nvSpPr>
        <p:spPr>
          <a:xfrm>
            <a:off x="474184" y="2025008"/>
            <a:ext cx="11316635" cy="4264528"/>
          </a:xfrm>
        </p:spPr>
        <p:txBody>
          <a:bodyPr>
            <a:noAutofit/>
          </a:bodyPr>
          <a:lstStyle/>
          <a:p>
            <a:pPr marL="447675" indent="-447675"/>
            <a:r>
              <a:rPr lang="en-US" altLang="en-US" sz="3200" dirty="0" smtClean="0"/>
              <a:t>Most machine learning and data mining techniques may not be effective for high-dimensional data </a:t>
            </a:r>
          </a:p>
          <a:p>
            <a:pPr marL="889000" lvl="1" indent="-439738"/>
            <a:r>
              <a:rPr lang="en-US" altLang="en-US" sz="2800" dirty="0" smtClean="0">
                <a:solidFill>
                  <a:srgbClr val="FB192F"/>
                </a:solidFill>
              </a:rPr>
              <a:t>Curse of Dimensionality</a:t>
            </a:r>
          </a:p>
          <a:p>
            <a:pPr marL="889000" lvl="1" indent="-439738"/>
            <a:r>
              <a:rPr lang="en-US" altLang="en-US" sz="2800" b="1" dirty="0" smtClean="0"/>
              <a:t>Query accuracy and efficiency degrade rapidly as the dimension increases.</a:t>
            </a:r>
          </a:p>
          <a:p>
            <a:pPr marL="447675" indent="-447675"/>
            <a:r>
              <a:rPr lang="en-US" altLang="en-US" sz="3200" dirty="0" smtClean="0"/>
              <a:t>The </a:t>
            </a:r>
            <a:r>
              <a:rPr lang="en-US" altLang="en-US" sz="3200" dirty="0" smtClean="0">
                <a:solidFill>
                  <a:srgbClr val="FB192F"/>
                </a:solidFill>
              </a:rPr>
              <a:t>intrinsic</a:t>
            </a:r>
            <a:r>
              <a:rPr lang="en-US" altLang="en-US" sz="3200" dirty="0" smtClean="0"/>
              <a:t> dimension may be small. </a:t>
            </a:r>
          </a:p>
          <a:p>
            <a:pPr marL="889000" lvl="1" indent="-439738"/>
            <a:r>
              <a:rPr lang="en-US" altLang="en-US" sz="2800" dirty="0" smtClean="0"/>
              <a:t>For example, the number of genes responsible for a certain type of disease may be small.</a:t>
            </a:r>
          </a:p>
        </p:txBody>
      </p:sp>
      <p:sp>
        <p:nvSpPr>
          <p:cNvPr id="9220" name="Rectangle 5"/>
          <p:cNvSpPr>
            <a:spLocks noGrp="1" noChangeArrowheads="1"/>
          </p:cNvSpPr>
          <p:nvPr>
            <p:ph type="title"/>
          </p:nvPr>
        </p:nvSpPr>
        <p:spPr>
          <a:xfrm>
            <a:off x="798750" y="939007"/>
            <a:ext cx="8229600" cy="712787"/>
          </a:xfrm>
          <a:noFill/>
        </p:spPr>
        <p:txBody>
          <a:bodyPr>
            <a:normAutofit fontScale="90000"/>
          </a:bodyPr>
          <a:lstStyle/>
          <a:p>
            <a:pPr eaLnBrk="1" hangingPunct="1"/>
            <a:r>
              <a:rPr lang="en-US" altLang="zh-CN" sz="3600" b="1" dirty="0">
                <a:ea typeface="SimSun" panose="02010600030101010101" pitchFamily="2" charset="-122"/>
              </a:rPr>
              <a:t>Why Dimensionality Reduction?</a:t>
            </a:r>
          </a:p>
        </p:txBody>
      </p:sp>
      <p:sp>
        <p:nvSpPr>
          <p:cNvPr id="2" name="Date Placeholder 1"/>
          <p:cNvSpPr>
            <a:spLocks noGrp="1"/>
          </p:cNvSpPr>
          <p:nvPr>
            <p:ph type="dt" sz="half" idx="10"/>
          </p:nvPr>
        </p:nvSpPr>
        <p:spPr/>
        <p:txBody>
          <a:bodyPr/>
          <a:lstStyle/>
          <a:p>
            <a:fld id="{12E656F2-02BB-3E43-8467-C396E4A83A67}" type="datetime1">
              <a:rPr lang="en-US" smtClean="0"/>
              <a:t>11/28/2022</a:t>
            </a:fld>
            <a:endParaRPr lang="en-US" dirty="0"/>
          </a:p>
        </p:txBody>
      </p:sp>
      <p:sp>
        <p:nvSpPr>
          <p:cNvPr id="3" name="Footer Placeholder 2"/>
          <p:cNvSpPr>
            <a:spLocks noGrp="1"/>
          </p:cNvSpPr>
          <p:nvPr>
            <p:ph type="ftr" sz="quarter" idx="11"/>
          </p:nvPr>
        </p:nvSpPr>
        <p:spPr/>
        <p:txBody>
          <a:bodyPr/>
          <a:lstStyle/>
          <a:p>
            <a:r>
              <a:rPr lang="en-US" smtClean="0"/>
              <a:t>Intro to DS</a:t>
            </a:r>
            <a:endParaRPr lang="en-US" dirty="0"/>
          </a:p>
        </p:txBody>
      </p:sp>
    </p:spTree>
    <p:extLst>
      <p:ext uri="{BB962C8B-B14F-4D97-AF65-F5344CB8AC3E}">
        <p14:creationId xmlns:p14="http://schemas.microsoft.com/office/powerpoint/2010/main" val="33600057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10307">
                                            <p:txEl>
                                              <p:pRg st="0" end="0"/>
                                            </p:txEl>
                                          </p:spTgt>
                                        </p:tgtEl>
                                        <p:attrNameLst>
                                          <p:attrName>style.visibility</p:attrName>
                                        </p:attrNameLst>
                                      </p:cBhvr>
                                      <p:to>
                                        <p:strVal val="visible"/>
                                      </p:to>
                                    </p:set>
                                    <p:animEffect transition="in" filter="blinds(horizontal)">
                                      <p:cBhvr>
                                        <p:cTn id="7" dur="500"/>
                                        <p:tgtEl>
                                          <p:spTgt spid="610307">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10307">
                                            <p:txEl>
                                              <p:pRg st="1" end="1"/>
                                            </p:txEl>
                                          </p:spTgt>
                                        </p:tgtEl>
                                        <p:attrNameLst>
                                          <p:attrName>style.visibility</p:attrName>
                                        </p:attrNameLst>
                                      </p:cBhvr>
                                      <p:to>
                                        <p:strVal val="visible"/>
                                      </p:to>
                                    </p:set>
                                    <p:animEffect transition="in" filter="blinds(horizontal)">
                                      <p:cBhvr>
                                        <p:cTn id="10" dur="500"/>
                                        <p:tgtEl>
                                          <p:spTgt spid="610307">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10307">
                                            <p:txEl>
                                              <p:pRg st="2" end="2"/>
                                            </p:txEl>
                                          </p:spTgt>
                                        </p:tgtEl>
                                        <p:attrNameLst>
                                          <p:attrName>style.visibility</p:attrName>
                                        </p:attrNameLst>
                                      </p:cBhvr>
                                      <p:to>
                                        <p:strVal val="visible"/>
                                      </p:to>
                                    </p:set>
                                    <p:animEffect transition="in" filter="blinds(horizontal)">
                                      <p:cBhvr>
                                        <p:cTn id="13" dur="500"/>
                                        <p:tgtEl>
                                          <p:spTgt spid="610307">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610307">
                                            <p:txEl>
                                              <p:pRg st="3" end="3"/>
                                            </p:txEl>
                                          </p:spTgt>
                                        </p:tgtEl>
                                        <p:attrNameLst>
                                          <p:attrName>style.visibility</p:attrName>
                                        </p:attrNameLst>
                                      </p:cBhvr>
                                      <p:to>
                                        <p:strVal val="visible"/>
                                      </p:to>
                                    </p:set>
                                    <p:animEffect transition="in" filter="blinds(horizontal)">
                                      <p:cBhvr>
                                        <p:cTn id="18" dur="500"/>
                                        <p:tgtEl>
                                          <p:spTgt spid="610307">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610307">
                                            <p:txEl>
                                              <p:pRg st="4" end="4"/>
                                            </p:txEl>
                                          </p:spTgt>
                                        </p:tgtEl>
                                        <p:attrNameLst>
                                          <p:attrName>style.visibility</p:attrName>
                                        </p:attrNameLst>
                                      </p:cBhvr>
                                      <p:to>
                                        <p:strVal val="visible"/>
                                      </p:to>
                                    </p:set>
                                    <p:animEffect transition="in" filter="blinds(horizontal)">
                                      <p:cBhvr>
                                        <p:cTn id="21" dur="500"/>
                                        <p:tgtEl>
                                          <p:spTgt spid="61030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0307"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Wrapper based model:</a:t>
            </a:r>
            <a:br>
              <a:rPr lang="en-US" dirty="0" smtClean="0"/>
            </a:br>
            <a:r>
              <a:rPr lang="en-US" dirty="0" smtClean="0"/>
              <a:t>forward feature selection</a:t>
            </a:r>
            <a:endParaRPr lang="en-US" dirty="0"/>
          </a:p>
        </p:txBody>
      </p:sp>
      <p:pic>
        <p:nvPicPr>
          <p:cNvPr id="7" name="Content Placeholder 6"/>
          <p:cNvPicPr>
            <a:picLocks noGrp="1" noChangeAspect="1"/>
          </p:cNvPicPr>
          <p:nvPr>
            <p:ph idx="1"/>
          </p:nvPr>
        </p:nvPicPr>
        <p:blipFill>
          <a:blip r:embed="rId2"/>
          <a:stretch>
            <a:fillRect/>
          </a:stretch>
        </p:blipFill>
        <p:spPr>
          <a:xfrm>
            <a:off x="6004162" y="1876306"/>
            <a:ext cx="6048375" cy="3048000"/>
          </a:xfrm>
          <a:prstGeom prst="rect">
            <a:avLst/>
          </a:prstGeom>
        </p:spPr>
      </p:pic>
      <p:sp>
        <p:nvSpPr>
          <p:cNvPr id="4" name="Date Placeholder 3"/>
          <p:cNvSpPr>
            <a:spLocks noGrp="1"/>
          </p:cNvSpPr>
          <p:nvPr>
            <p:ph type="dt" sz="half" idx="10"/>
          </p:nvPr>
        </p:nvSpPr>
        <p:spPr/>
        <p:txBody>
          <a:bodyPr/>
          <a:lstStyle/>
          <a:p>
            <a:fld id="{64205611-9361-6A41-8E5C-9A41A53E38F5}" type="datetime1">
              <a:rPr lang="en-US" smtClean="0"/>
              <a:t>11/28/2022</a:t>
            </a:fld>
            <a:endParaRPr lang="en-US" dirty="0"/>
          </a:p>
        </p:txBody>
      </p:sp>
      <p:sp>
        <p:nvSpPr>
          <p:cNvPr id="5" name="Footer Placeholder 4"/>
          <p:cNvSpPr>
            <a:spLocks noGrp="1"/>
          </p:cNvSpPr>
          <p:nvPr>
            <p:ph type="ftr" sz="quarter" idx="11"/>
          </p:nvPr>
        </p:nvSpPr>
        <p:spPr/>
        <p:txBody>
          <a:bodyPr/>
          <a:lstStyle/>
          <a:p>
            <a:r>
              <a:rPr lang="en-US" smtClean="0"/>
              <a:t>Intro to DS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40</a:t>
            </a:fld>
            <a:endParaRPr lang="en-US" dirty="0"/>
          </a:p>
        </p:txBody>
      </p:sp>
      <p:sp>
        <p:nvSpPr>
          <p:cNvPr id="8" name="Rectangle 7"/>
          <p:cNvSpPr/>
          <p:nvPr/>
        </p:nvSpPr>
        <p:spPr>
          <a:xfrm>
            <a:off x="788341" y="2029488"/>
            <a:ext cx="5507955" cy="2308324"/>
          </a:xfrm>
          <a:prstGeom prst="rect">
            <a:avLst/>
          </a:prstGeom>
        </p:spPr>
        <p:txBody>
          <a:bodyPr wrap="square">
            <a:spAutoFit/>
          </a:bodyPr>
          <a:lstStyle/>
          <a:p>
            <a:pPr marL="285750" indent="-285750">
              <a:buFont typeface="Arial" panose="020B0604020202020204" pitchFamily="34" charset="0"/>
              <a:buChar char="•"/>
            </a:pPr>
            <a:r>
              <a:rPr lang="en-US" dirty="0"/>
              <a:t>Fitness level </a:t>
            </a:r>
            <a:r>
              <a:rPr lang="en-US" dirty="0" smtClean="0"/>
              <a:t>prediction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So the first step in Forward Feature Selection is to train n models using each feature individually and checking the performance. </a:t>
            </a:r>
            <a:endParaRPr lang="en-US" dirty="0" smtClean="0"/>
          </a:p>
          <a:p>
            <a:pPr marL="285750" indent="-285750">
              <a:buFont typeface="Arial" panose="020B0604020202020204" pitchFamily="34" charset="0"/>
              <a:buChar char="•"/>
            </a:pPr>
            <a:r>
              <a:rPr lang="en-US" dirty="0" smtClean="0"/>
              <a:t>If </a:t>
            </a:r>
            <a:r>
              <a:rPr lang="en-US" dirty="0"/>
              <a:t>you have three independent variables, we will train three models using each of these three features individually. </a:t>
            </a:r>
            <a:endParaRPr lang="en-US" dirty="0" smtClean="0"/>
          </a:p>
        </p:txBody>
      </p:sp>
    </p:spTree>
    <p:extLst>
      <p:ext uri="{BB962C8B-B14F-4D97-AF65-F5344CB8AC3E}">
        <p14:creationId xmlns:p14="http://schemas.microsoft.com/office/powerpoint/2010/main" val="346408599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forward feature </a:t>
            </a:r>
            <a:r>
              <a:rPr lang="en-US" dirty="0" smtClean="0"/>
              <a:t>selection: Example</a:t>
            </a:r>
            <a:endParaRPr lang="en-US" dirty="0"/>
          </a:p>
        </p:txBody>
      </p:sp>
      <p:pic>
        <p:nvPicPr>
          <p:cNvPr id="7" name="Content Placeholder 6"/>
          <p:cNvPicPr>
            <a:picLocks noGrp="1" noChangeAspect="1"/>
          </p:cNvPicPr>
          <p:nvPr>
            <p:ph idx="1"/>
          </p:nvPr>
        </p:nvPicPr>
        <p:blipFill>
          <a:blip r:embed="rId3"/>
          <a:stretch>
            <a:fillRect/>
          </a:stretch>
        </p:blipFill>
        <p:spPr>
          <a:xfrm>
            <a:off x="5508677" y="2456135"/>
            <a:ext cx="5955651" cy="3678238"/>
          </a:xfrm>
          <a:prstGeom prst="rect">
            <a:avLst/>
          </a:prstGeom>
        </p:spPr>
      </p:pic>
      <p:sp>
        <p:nvSpPr>
          <p:cNvPr id="4" name="Date Placeholder 3"/>
          <p:cNvSpPr>
            <a:spLocks noGrp="1"/>
          </p:cNvSpPr>
          <p:nvPr>
            <p:ph type="dt" sz="half" idx="10"/>
          </p:nvPr>
        </p:nvSpPr>
        <p:spPr/>
        <p:txBody>
          <a:bodyPr/>
          <a:lstStyle/>
          <a:p>
            <a:fld id="{DC964C56-80B7-E149-BAFE-4B8702FB021F}" type="datetime1">
              <a:rPr lang="en-US" smtClean="0"/>
              <a:t>11/28/2022</a:t>
            </a:fld>
            <a:endParaRPr lang="en-US" dirty="0"/>
          </a:p>
        </p:txBody>
      </p:sp>
      <p:sp>
        <p:nvSpPr>
          <p:cNvPr id="5" name="Footer Placeholder 4"/>
          <p:cNvSpPr>
            <a:spLocks noGrp="1"/>
          </p:cNvSpPr>
          <p:nvPr>
            <p:ph type="ftr" sz="quarter" idx="11"/>
          </p:nvPr>
        </p:nvSpPr>
        <p:spPr/>
        <p:txBody>
          <a:bodyPr/>
          <a:lstStyle/>
          <a:p>
            <a:r>
              <a:rPr lang="en-US" smtClean="0"/>
              <a:t>Intro to DS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41</a:t>
            </a:fld>
            <a:endParaRPr lang="en-US" dirty="0"/>
          </a:p>
        </p:txBody>
      </p:sp>
      <p:sp>
        <p:nvSpPr>
          <p:cNvPr id="8" name="Rectangle 7"/>
          <p:cNvSpPr/>
          <p:nvPr/>
        </p:nvSpPr>
        <p:spPr>
          <a:xfrm>
            <a:off x="581192" y="2727696"/>
            <a:ext cx="4927485" cy="1200329"/>
          </a:xfrm>
          <a:prstGeom prst="rect">
            <a:avLst/>
          </a:prstGeom>
        </p:spPr>
        <p:txBody>
          <a:bodyPr wrap="square">
            <a:spAutoFit/>
          </a:bodyPr>
          <a:lstStyle/>
          <a:p>
            <a:pPr marL="285750" indent="-285750">
              <a:buFont typeface="Arial" panose="020B0604020202020204" pitchFamily="34" charset="0"/>
              <a:buChar char="•"/>
            </a:pPr>
            <a:r>
              <a:rPr lang="en-US" dirty="0"/>
              <a:t>Let’s say we trained the model using the </a:t>
            </a:r>
            <a:r>
              <a:rPr lang="en-US" b="1" dirty="0" err="1"/>
              <a:t>Calories_Burnt</a:t>
            </a:r>
            <a:r>
              <a:rPr lang="en-US" dirty="0"/>
              <a:t> feature and the target variable,</a:t>
            </a:r>
            <a:r>
              <a:rPr lang="en-US" b="1" dirty="0"/>
              <a:t> </a:t>
            </a:r>
            <a:r>
              <a:rPr lang="en-US" b="1" dirty="0" err="1"/>
              <a:t>Fitness_Level</a:t>
            </a:r>
            <a:r>
              <a:rPr lang="en-US" dirty="0"/>
              <a:t> and we’ve got an accuracy of </a:t>
            </a:r>
            <a:r>
              <a:rPr lang="en-US" b="1" dirty="0"/>
              <a:t>87%</a:t>
            </a:r>
            <a:r>
              <a:rPr lang="en-US" dirty="0"/>
              <a:t> </a:t>
            </a:r>
          </a:p>
        </p:txBody>
      </p:sp>
    </p:spTree>
    <p:extLst>
      <p:ext uri="{BB962C8B-B14F-4D97-AF65-F5344CB8AC3E}">
        <p14:creationId xmlns:p14="http://schemas.microsoft.com/office/powerpoint/2010/main" val="1065188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forward feature selection: </a:t>
            </a:r>
            <a:r>
              <a:rPr lang="en-US" dirty="0" smtClean="0"/>
              <a:t>Example cont.</a:t>
            </a:r>
            <a:endParaRPr lang="en-US" dirty="0"/>
          </a:p>
        </p:txBody>
      </p:sp>
      <p:pic>
        <p:nvPicPr>
          <p:cNvPr id="7" name="Content Placeholder 6"/>
          <p:cNvPicPr>
            <a:picLocks noGrp="1" noChangeAspect="1"/>
          </p:cNvPicPr>
          <p:nvPr>
            <p:ph idx="1"/>
          </p:nvPr>
        </p:nvPicPr>
        <p:blipFill>
          <a:blip r:embed="rId2"/>
          <a:stretch>
            <a:fillRect/>
          </a:stretch>
        </p:blipFill>
        <p:spPr>
          <a:xfrm>
            <a:off x="5765688" y="1919571"/>
            <a:ext cx="5845120" cy="3678238"/>
          </a:xfrm>
          <a:prstGeom prst="rect">
            <a:avLst/>
          </a:prstGeom>
        </p:spPr>
      </p:pic>
      <p:sp>
        <p:nvSpPr>
          <p:cNvPr id="4" name="Date Placeholder 3"/>
          <p:cNvSpPr>
            <a:spLocks noGrp="1"/>
          </p:cNvSpPr>
          <p:nvPr>
            <p:ph type="dt" sz="half" idx="10"/>
          </p:nvPr>
        </p:nvSpPr>
        <p:spPr/>
        <p:txBody>
          <a:bodyPr/>
          <a:lstStyle/>
          <a:p>
            <a:fld id="{A146D449-2167-D94D-A819-C2F273458588}" type="datetime1">
              <a:rPr lang="en-US" smtClean="0"/>
              <a:t>11/28/2022</a:t>
            </a:fld>
            <a:endParaRPr lang="en-US" dirty="0"/>
          </a:p>
        </p:txBody>
      </p:sp>
      <p:sp>
        <p:nvSpPr>
          <p:cNvPr id="5" name="Footer Placeholder 4"/>
          <p:cNvSpPr>
            <a:spLocks noGrp="1"/>
          </p:cNvSpPr>
          <p:nvPr>
            <p:ph type="ftr" sz="quarter" idx="11"/>
          </p:nvPr>
        </p:nvSpPr>
        <p:spPr/>
        <p:txBody>
          <a:bodyPr/>
          <a:lstStyle/>
          <a:p>
            <a:r>
              <a:rPr lang="en-US" smtClean="0"/>
              <a:t>Intro to DS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42</a:t>
            </a:fld>
            <a:endParaRPr lang="en-US" dirty="0"/>
          </a:p>
        </p:txBody>
      </p:sp>
      <p:sp>
        <p:nvSpPr>
          <p:cNvPr id="8" name="Rectangle 7"/>
          <p:cNvSpPr/>
          <p:nvPr/>
        </p:nvSpPr>
        <p:spPr>
          <a:xfrm>
            <a:off x="671798" y="2864387"/>
            <a:ext cx="4827665" cy="923330"/>
          </a:xfrm>
          <a:prstGeom prst="rect">
            <a:avLst/>
          </a:prstGeom>
        </p:spPr>
        <p:txBody>
          <a:bodyPr wrap="square">
            <a:spAutoFit/>
          </a:bodyPr>
          <a:lstStyle/>
          <a:p>
            <a:r>
              <a:rPr lang="en-US" dirty="0">
                <a:solidFill>
                  <a:srgbClr val="222222"/>
                </a:solidFill>
                <a:latin typeface="Lato"/>
              </a:rPr>
              <a:t>Next, we’ll train the model using the </a:t>
            </a:r>
            <a:r>
              <a:rPr lang="en-US" b="1" dirty="0">
                <a:solidFill>
                  <a:srgbClr val="222222"/>
                </a:solidFill>
                <a:latin typeface="Lato"/>
              </a:rPr>
              <a:t>Gender</a:t>
            </a:r>
            <a:r>
              <a:rPr lang="en-US" dirty="0">
                <a:solidFill>
                  <a:srgbClr val="222222"/>
                </a:solidFill>
                <a:latin typeface="Lato"/>
              </a:rPr>
              <a:t> feature, and we get an accuracy of </a:t>
            </a:r>
            <a:r>
              <a:rPr lang="en-US" b="1" dirty="0">
                <a:solidFill>
                  <a:srgbClr val="222222"/>
                </a:solidFill>
                <a:latin typeface="Lato"/>
              </a:rPr>
              <a:t>80%</a:t>
            </a:r>
            <a:endParaRPr lang="en-US" dirty="0"/>
          </a:p>
        </p:txBody>
      </p:sp>
      <p:pic>
        <p:nvPicPr>
          <p:cNvPr id="9" name="Picture 8"/>
          <p:cNvPicPr>
            <a:picLocks noChangeAspect="1"/>
          </p:cNvPicPr>
          <p:nvPr/>
        </p:nvPicPr>
        <p:blipFill>
          <a:blip r:embed="rId3"/>
          <a:stretch>
            <a:fillRect/>
          </a:stretch>
        </p:blipFill>
        <p:spPr>
          <a:xfrm>
            <a:off x="1704505" y="4303026"/>
            <a:ext cx="2762250" cy="1133475"/>
          </a:xfrm>
          <a:prstGeom prst="rect">
            <a:avLst/>
          </a:prstGeom>
        </p:spPr>
      </p:pic>
    </p:spTree>
    <p:extLst>
      <p:ext uri="{BB962C8B-B14F-4D97-AF65-F5344CB8AC3E}">
        <p14:creationId xmlns:p14="http://schemas.microsoft.com/office/powerpoint/2010/main" val="75540891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cont.</a:t>
            </a:r>
          </a:p>
        </p:txBody>
      </p:sp>
      <p:sp>
        <p:nvSpPr>
          <p:cNvPr id="3" name="Content Placeholder 2"/>
          <p:cNvSpPr>
            <a:spLocks noGrp="1"/>
          </p:cNvSpPr>
          <p:nvPr>
            <p:ph idx="1"/>
          </p:nvPr>
        </p:nvSpPr>
        <p:spPr>
          <a:xfrm>
            <a:off x="581192" y="2019857"/>
            <a:ext cx="4630887" cy="3678303"/>
          </a:xfrm>
        </p:spPr>
        <p:txBody>
          <a:bodyPr/>
          <a:lstStyle/>
          <a:p>
            <a:r>
              <a:rPr lang="en-US" dirty="0"/>
              <a:t>Next, we will repeat this process and add one variable at a time. So of course we’ll keep </a:t>
            </a:r>
            <a:r>
              <a:rPr lang="en-US" dirty="0" smtClean="0"/>
              <a:t>the</a:t>
            </a:r>
            <a:r>
              <a:rPr lang="en-US" dirty="0"/>
              <a:t> </a:t>
            </a:r>
            <a:r>
              <a:rPr lang="en-US" b="1" dirty="0" err="1"/>
              <a:t>Calories_Burnt</a:t>
            </a:r>
            <a:r>
              <a:rPr lang="en-US" dirty="0"/>
              <a:t> variable and keep adding one variable. So let’s take </a:t>
            </a:r>
            <a:r>
              <a:rPr lang="en-US" b="1" dirty="0"/>
              <a:t>Gender</a:t>
            </a:r>
            <a:r>
              <a:rPr lang="en-US" dirty="0"/>
              <a:t> here and using this we get an accuracy of </a:t>
            </a:r>
            <a:r>
              <a:rPr lang="en-US" b="1" dirty="0"/>
              <a:t>88%-</a:t>
            </a:r>
            <a:endParaRPr lang="en-US" dirty="0"/>
          </a:p>
        </p:txBody>
      </p:sp>
      <p:sp>
        <p:nvSpPr>
          <p:cNvPr id="4" name="Date Placeholder 3"/>
          <p:cNvSpPr>
            <a:spLocks noGrp="1"/>
          </p:cNvSpPr>
          <p:nvPr>
            <p:ph type="dt" sz="half" idx="10"/>
          </p:nvPr>
        </p:nvSpPr>
        <p:spPr/>
        <p:txBody>
          <a:bodyPr/>
          <a:lstStyle/>
          <a:p>
            <a:fld id="{8B14C0DA-B3DB-0949-BDB0-336B7C92F92F}" type="datetime1">
              <a:rPr lang="en-US" smtClean="0"/>
              <a:t>11/28/2022</a:t>
            </a:fld>
            <a:endParaRPr lang="en-US" dirty="0"/>
          </a:p>
        </p:txBody>
      </p:sp>
      <p:sp>
        <p:nvSpPr>
          <p:cNvPr id="5" name="Footer Placeholder 4"/>
          <p:cNvSpPr>
            <a:spLocks noGrp="1"/>
          </p:cNvSpPr>
          <p:nvPr>
            <p:ph type="ftr" sz="quarter" idx="11"/>
          </p:nvPr>
        </p:nvSpPr>
        <p:spPr/>
        <p:txBody>
          <a:bodyPr/>
          <a:lstStyle/>
          <a:p>
            <a:r>
              <a:rPr lang="en-US" smtClean="0"/>
              <a:t>Intro to DS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43</a:t>
            </a:fld>
            <a:endParaRPr lang="en-US" dirty="0"/>
          </a:p>
        </p:txBody>
      </p:sp>
      <p:pic>
        <p:nvPicPr>
          <p:cNvPr id="7" name="Picture 6"/>
          <p:cNvPicPr>
            <a:picLocks noChangeAspect="1"/>
          </p:cNvPicPr>
          <p:nvPr/>
        </p:nvPicPr>
        <p:blipFill>
          <a:blip r:embed="rId2"/>
          <a:stretch>
            <a:fillRect/>
          </a:stretch>
        </p:blipFill>
        <p:spPr>
          <a:xfrm>
            <a:off x="5391199" y="2180496"/>
            <a:ext cx="5886450" cy="3667125"/>
          </a:xfrm>
          <a:prstGeom prst="rect">
            <a:avLst/>
          </a:prstGeom>
        </p:spPr>
      </p:pic>
    </p:spTree>
    <p:extLst>
      <p:ext uri="{BB962C8B-B14F-4D97-AF65-F5344CB8AC3E}">
        <p14:creationId xmlns:p14="http://schemas.microsoft.com/office/powerpoint/2010/main" val="418334212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err="1"/>
              <a:t>cont</a:t>
            </a:r>
            <a:endParaRPr lang="en-US" dirty="0"/>
          </a:p>
        </p:txBody>
      </p:sp>
      <p:pic>
        <p:nvPicPr>
          <p:cNvPr id="7" name="Content Placeholder 6"/>
          <p:cNvPicPr>
            <a:picLocks noGrp="1" noChangeAspect="1"/>
          </p:cNvPicPr>
          <p:nvPr>
            <p:ph idx="1"/>
          </p:nvPr>
        </p:nvPicPr>
        <p:blipFill>
          <a:blip r:embed="rId2"/>
          <a:stretch>
            <a:fillRect/>
          </a:stretch>
        </p:blipFill>
        <p:spPr>
          <a:xfrm>
            <a:off x="5795599" y="1992602"/>
            <a:ext cx="5815209" cy="3678238"/>
          </a:xfrm>
          <a:prstGeom prst="rect">
            <a:avLst/>
          </a:prstGeom>
        </p:spPr>
      </p:pic>
      <p:sp>
        <p:nvSpPr>
          <p:cNvPr id="4" name="Date Placeholder 3"/>
          <p:cNvSpPr>
            <a:spLocks noGrp="1"/>
          </p:cNvSpPr>
          <p:nvPr>
            <p:ph type="dt" sz="half" idx="10"/>
          </p:nvPr>
        </p:nvSpPr>
        <p:spPr/>
        <p:txBody>
          <a:bodyPr/>
          <a:lstStyle/>
          <a:p>
            <a:fld id="{E61BF4B3-2E24-0D45-8504-05665FAFE613}" type="datetime1">
              <a:rPr lang="en-US" smtClean="0"/>
              <a:t>11/28/2022</a:t>
            </a:fld>
            <a:endParaRPr lang="en-US" dirty="0"/>
          </a:p>
        </p:txBody>
      </p:sp>
      <p:sp>
        <p:nvSpPr>
          <p:cNvPr id="5" name="Footer Placeholder 4"/>
          <p:cNvSpPr>
            <a:spLocks noGrp="1"/>
          </p:cNvSpPr>
          <p:nvPr>
            <p:ph type="ftr" sz="quarter" idx="11"/>
          </p:nvPr>
        </p:nvSpPr>
        <p:spPr/>
        <p:txBody>
          <a:bodyPr/>
          <a:lstStyle/>
          <a:p>
            <a:r>
              <a:rPr lang="en-US" smtClean="0"/>
              <a:t>Intro to DS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44</a:t>
            </a:fld>
            <a:endParaRPr lang="en-US" dirty="0"/>
          </a:p>
        </p:txBody>
      </p:sp>
      <p:sp>
        <p:nvSpPr>
          <p:cNvPr id="8" name="Rectangle 7"/>
          <p:cNvSpPr/>
          <p:nvPr/>
        </p:nvSpPr>
        <p:spPr>
          <a:xfrm>
            <a:off x="581192" y="2666889"/>
            <a:ext cx="5214407" cy="923330"/>
          </a:xfrm>
          <a:prstGeom prst="rect">
            <a:avLst/>
          </a:prstGeom>
        </p:spPr>
        <p:txBody>
          <a:bodyPr wrap="square">
            <a:spAutoFit/>
          </a:bodyPr>
          <a:lstStyle/>
          <a:p>
            <a:r>
              <a:rPr lang="en-US" dirty="0">
                <a:solidFill>
                  <a:srgbClr val="222222"/>
                </a:solidFill>
                <a:latin typeface="Lato"/>
              </a:rPr>
              <a:t> </a:t>
            </a:r>
            <a:r>
              <a:rPr lang="en-US" b="1" dirty="0" err="1">
                <a:solidFill>
                  <a:srgbClr val="222222"/>
                </a:solidFill>
                <a:latin typeface="Lato"/>
              </a:rPr>
              <a:t>Plays_Sport</a:t>
            </a:r>
            <a:r>
              <a:rPr lang="en-US" dirty="0">
                <a:solidFill>
                  <a:srgbClr val="222222"/>
                </a:solidFill>
                <a:latin typeface="Lato"/>
              </a:rPr>
              <a:t> along with </a:t>
            </a:r>
            <a:r>
              <a:rPr lang="en-US" b="1" dirty="0" err="1">
                <a:solidFill>
                  <a:srgbClr val="222222"/>
                </a:solidFill>
                <a:latin typeface="Lato"/>
              </a:rPr>
              <a:t>Calories_Burnt</a:t>
            </a:r>
            <a:r>
              <a:rPr lang="en-US" dirty="0">
                <a:solidFill>
                  <a:srgbClr val="222222"/>
                </a:solidFill>
                <a:latin typeface="Lato"/>
              </a:rPr>
              <a:t>, we get an accuracy of </a:t>
            </a:r>
            <a:r>
              <a:rPr lang="en-US" b="1" dirty="0">
                <a:solidFill>
                  <a:srgbClr val="222222"/>
                </a:solidFill>
                <a:latin typeface="Lato"/>
              </a:rPr>
              <a:t>91%.</a:t>
            </a:r>
            <a:r>
              <a:rPr lang="en-US" dirty="0">
                <a:solidFill>
                  <a:srgbClr val="222222"/>
                </a:solidFill>
                <a:latin typeface="Lato"/>
              </a:rPr>
              <a:t> A variable that produces the highest improvement will be retained.</a:t>
            </a:r>
            <a:endParaRPr lang="en-US" dirty="0"/>
          </a:p>
        </p:txBody>
      </p:sp>
    </p:spTree>
    <p:extLst>
      <p:ext uri="{BB962C8B-B14F-4D97-AF65-F5344CB8AC3E}">
        <p14:creationId xmlns:p14="http://schemas.microsoft.com/office/powerpoint/2010/main" val="17770346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Feature Selection </a:t>
            </a:r>
            <a:r>
              <a:rPr lang="en-US" b="1" dirty="0" smtClean="0"/>
              <a:t>(Wrapper model):</a:t>
            </a:r>
            <a:br>
              <a:rPr lang="en-US" b="1" dirty="0" smtClean="0"/>
            </a:br>
            <a:r>
              <a:rPr lang="en-US" b="1" dirty="0" smtClean="0"/>
              <a:t>Backward </a:t>
            </a:r>
            <a:r>
              <a:rPr lang="en-US" b="1" dirty="0"/>
              <a:t>Feature </a:t>
            </a:r>
            <a:r>
              <a:rPr lang="en-US" b="1" dirty="0" smtClean="0"/>
              <a:t>Elimination</a:t>
            </a:r>
            <a:endParaRPr lang="en-US" dirty="0"/>
          </a:p>
        </p:txBody>
      </p:sp>
      <p:sp>
        <p:nvSpPr>
          <p:cNvPr id="3" name="Content Placeholder 2"/>
          <p:cNvSpPr>
            <a:spLocks noGrp="1"/>
          </p:cNvSpPr>
          <p:nvPr>
            <p:ph idx="1"/>
          </p:nvPr>
        </p:nvSpPr>
        <p:spPr/>
        <p:txBody>
          <a:bodyPr/>
          <a:lstStyle/>
          <a:p>
            <a:r>
              <a:rPr lang="en-US" dirty="0" smtClean="0"/>
              <a:t>These </a:t>
            </a:r>
            <a:r>
              <a:rPr lang="en-US" dirty="0"/>
              <a:t>are our </a:t>
            </a:r>
            <a:r>
              <a:rPr lang="en-US" dirty="0" smtClean="0"/>
              <a:t>assumptions-</a:t>
            </a:r>
          </a:p>
          <a:p>
            <a:pPr lvl="1"/>
            <a:r>
              <a:rPr lang="en-US" sz="2000" dirty="0" smtClean="0"/>
              <a:t>No missing values in the dataset</a:t>
            </a:r>
          </a:p>
          <a:p>
            <a:pPr lvl="1"/>
            <a:r>
              <a:rPr lang="en-US" sz="2000" dirty="0" smtClean="0"/>
              <a:t>Variance of the variables is high</a:t>
            </a:r>
          </a:p>
          <a:p>
            <a:pPr lvl="1"/>
            <a:r>
              <a:rPr lang="en-US" sz="2000" dirty="0" smtClean="0"/>
              <a:t>Low correlation between the independent variables</a:t>
            </a:r>
          </a:p>
          <a:p>
            <a:endParaRPr lang="en-US" dirty="0"/>
          </a:p>
        </p:txBody>
      </p:sp>
      <p:sp>
        <p:nvSpPr>
          <p:cNvPr id="4" name="Date Placeholder 3"/>
          <p:cNvSpPr>
            <a:spLocks noGrp="1"/>
          </p:cNvSpPr>
          <p:nvPr>
            <p:ph type="dt" sz="half" idx="10"/>
          </p:nvPr>
        </p:nvSpPr>
        <p:spPr/>
        <p:txBody>
          <a:bodyPr/>
          <a:lstStyle/>
          <a:p>
            <a:fld id="{CA820541-F981-5842-B5FA-AD0060F7C644}" type="datetime1">
              <a:rPr lang="en-US" smtClean="0"/>
              <a:t>11/28/2022</a:t>
            </a:fld>
            <a:endParaRPr lang="en-US" dirty="0"/>
          </a:p>
        </p:txBody>
      </p:sp>
      <p:sp>
        <p:nvSpPr>
          <p:cNvPr id="5" name="Footer Placeholder 4"/>
          <p:cNvSpPr>
            <a:spLocks noGrp="1"/>
          </p:cNvSpPr>
          <p:nvPr>
            <p:ph type="ftr" sz="quarter" idx="11"/>
          </p:nvPr>
        </p:nvSpPr>
        <p:spPr/>
        <p:txBody>
          <a:bodyPr/>
          <a:lstStyle/>
          <a:p>
            <a:r>
              <a:rPr lang="en-US" smtClean="0"/>
              <a:t>Intro to DS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45</a:t>
            </a:fld>
            <a:endParaRPr lang="en-US" dirty="0"/>
          </a:p>
        </p:txBody>
      </p:sp>
    </p:spTree>
    <p:extLst>
      <p:ext uri="{BB962C8B-B14F-4D97-AF65-F5344CB8AC3E}">
        <p14:creationId xmlns:p14="http://schemas.microsoft.com/office/powerpoint/2010/main" val="15945268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Backward Feature </a:t>
            </a:r>
            <a:r>
              <a:rPr lang="en-US" b="1" dirty="0" smtClean="0"/>
              <a:t>Elimination: Example</a:t>
            </a:r>
            <a:endParaRPr lang="en-US" dirty="0"/>
          </a:p>
        </p:txBody>
      </p:sp>
      <p:sp>
        <p:nvSpPr>
          <p:cNvPr id="3" name="Content Placeholder 2"/>
          <p:cNvSpPr>
            <a:spLocks noGrp="1"/>
          </p:cNvSpPr>
          <p:nvPr>
            <p:ph idx="1"/>
          </p:nvPr>
        </p:nvSpPr>
        <p:spPr>
          <a:xfrm>
            <a:off x="404949" y="2180496"/>
            <a:ext cx="4650377" cy="3678303"/>
          </a:xfrm>
        </p:spPr>
        <p:txBody>
          <a:bodyPr>
            <a:normAutofit lnSpcReduction="10000"/>
          </a:bodyPr>
          <a:lstStyle/>
          <a:p>
            <a:r>
              <a:rPr lang="en-US" dirty="0" smtClean="0"/>
              <a:t>Fitness prediction level</a:t>
            </a:r>
          </a:p>
          <a:p>
            <a:r>
              <a:rPr lang="en-US" dirty="0" smtClean="0"/>
              <a:t>The </a:t>
            </a:r>
            <a:r>
              <a:rPr lang="en-US" dirty="0"/>
              <a:t>first step is to train the model, using all the variables. </a:t>
            </a:r>
            <a:endParaRPr lang="en-US" dirty="0" smtClean="0"/>
          </a:p>
          <a:p>
            <a:r>
              <a:rPr lang="en-US" dirty="0" smtClean="0"/>
              <a:t>You’ll </a:t>
            </a:r>
            <a:r>
              <a:rPr lang="en-US" dirty="0"/>
              <a:t>of course not take the ID variable train the model as ID contains a unique value for each </a:t>
            </a:r>
            <a:r>
              <a:rPr lang="en-US" dirty="0" smtClean="0"/>
              <a:t>observation</a:t>
            </a:r>
          </a:p>
          <a:p>
            <a:r>
              <a:rPr lang="en-US" dirty="0"/>
              <a:t>So we’ll first train the model using the other three independent variables. And of course, the target variable, which is the </a:t>
            </a:r>
            <a:r>
              <a:rPr lang="en-US" b="1" dirty="0" err="1"/>
              <a:t>Fitness_Level</a:t>
            </a:r>
            <a:r>
              <a:rPr lang="en-US" dirty="0" smtClean="0"/>
              <a:t>.</a:t>
            </a:r>
          </a:p>
          <a:p>
            <a:r>
              <a:rPr lang="en-US" dirty="0"/>
              <a:t>we get an </a:t>
            </a:r>
            <a:r>
              <a:rPr lang="en-US" b="1" u="sng" dirty="0"/>
              <a:t>accuracy of 92% using all three independent variables.</a:t>
            </a:r>
          </a:p>
        </p:txBody>
      </p:sp>
      <p:sp>
        <p:nvSpPr>
          <p:cNvPr id="4" name="Date Placeholder 3"/>
          <p:cNvSpPr>
            <a:spLocks noGrp="1"/>
          </p:cNvSpPr>
          <p:nvPr>
            <p:ph type="dt" sz="half" idx="10"/>
          </p:nvPr>
        </p:nvSpPr>
        <p:spPr/>
        <p:txBody>
          <a:bodyPr/>
          <a:lstStyle/>
          <a:p>
            <a:fld id="{7D320CE1-BC58-2049-8593-F5F09ED7FA6C}" type="datetime1">
              <a:rPr lang="en-US" smtClean="0"/>
              <a:t>11/28/2022</a:t>
            </a:fld>
            <a:endParaRPr lang="en-US" dirty="0"/>
          </a:p>
        </p:txBody>
      </p:sp>
      <p:sp>
        <p:nvSpPr>
          <p:cNvPr id="5" name="Footer Placeholder 4"/>
          <p:cNvSpPr>
            <a:spLocks noGrp="1"/>
          </p:cNvSpPr>
          <p:nvPr>
            <p:ph type="ftr" sz="quarter" idx="11"/>
          </p:nvPr>
        </p:nvSpPr>
        <p:spPr/>
        <p:txBody>
          <a:bodyPr/>
          <a:lstStyle/>
          <a:p>
            <a:r>
              <a:rPr lang="en-US" smtClean="0"/>
              <a:t>Intro to DS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46</a:t>
            </a:fld>
            <a:endParaRPr lang="en-US" dirty="0"/>
          </a:p>
        </p:txBody>
      </p:sp>
      <p:pic>
        <p:nvPicPr>
          <p:cNvPr id="7" name="Picture 6"/>
          <p:cNvPicPr>
            <a:picLocks noChangeAspect="1"/>
          </p:cNvPicPr>
          <p:nvPr/>
        </p:nvPicPr>
        <p:blipFill>
          <a:blip r:embed="rId2"/>
          <a:stretch>
            <a:fillRect/>
          </a:stretch>
        </p:blipFill>
        <p:spPr>
          <a:xfrm>
            <a:off x="4904014" y="2180496"/>
            <a:ext cx="7086600" cy="3581400"/>
          </a:xfrm>
          <a:prstGeom prst="rect">
            <a:avLst/>
          </a:prstGeom>
        </p:spPr>
      </p:pic>
    </p:spTree>
    <p:extLst>
      <p:ext uri="{BB962C8B-B14F-4D97-AF65-F5344CB8AC3E}">
        <p14:creationId xmlns:p14="http://schemas.microsoft.com/office/powerpoint/2010/main" val="348760657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 name="Content Placeholder 7"/>
          <p:cNvPicPr>
            <a:picLocks noGrp="1" noChangeAspect="1"/>
          </p:cNvPicPr>
          <p:nvPr>
            <p:ph idx="1"/>
          </p:nvPr>
        </p:nvPicPr>
        <p:blipFill>
          <a:blip r:embed="rId2"/>
          <a:stretch>
            <a:fillRect/>
          </a:stretch>
        </p:blipFill>
        <p:spPr>
          <a:xfrm>
            <a:off x="6096000" y="1209056"/>
            <a:ext cx="5248392" cy="2730788"/>
          </a:xfrm>
          <a:prstGeom prst="rect">
            <a:avLst/>
          </a:prstGeom>
        </p:spPr>
      </p:pic>
      <p:sp>
        <p:nvSpPr>
          <p:cNvPr id="4" name="Date Placeholder 3"/>
          <p:cNvSpPr>
            <a:spLocks noGrp="1"/>
          </p:cNvSpPr>
          <p:nvPr>
            <p:ph type="dt" sz="half" idx="10"/>
          </p:nvPr>
        </p:nvSpPr>
        <p:spPr/>
        <p:txBody>
          <a:bodyPr/>
          <a:lstStyle/>
          <a:p>
            <a:fld id="{3553A241-CA76-8A49-B1C3-E319BF67EA21}" type="datetime1">
              <a:rPr lang="en-US" smtClean="0"/>
              <a:t>11/28/2022</a:t>
            </a:fld>
            <a:endParaRPr lang="en-US" dirty="0"/>
          </a:p>
        </p:txBody>
      </p:sp>
      <p:sp>
        <p:nvSpPr>
          <p:cNvPr id="5" name="Footer Placeholder 4"/>
          <p:cNvSpPr>
            <a:spLocks noGrp="1"/>
          </p:cNvSpPr>
          <p:nvPr>
            <p:ph type="ftr" sz="quarter" idx="11"/>
          </p:nvPr>
        </p:nvSpPr>
        <p:spPr/>
        <p:txBody>
          <a:bodyPr/>
          <a:lstStyle/>
          <a:p>
            <a:r>
              <a:rPr lang="en-US" smtClean="0"/>
              <a:t>Intro to DS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47</a:t>
            </a:fld>
            <a:endParaRPr lang="en-US" dirty="0"/>
          </a:p>
        </p:txBody>
      </p:sp>
      <p:pic>
        <p:nvPicPr>
          <p:cNvPr id="7" name="Picture 6"/>
          <p:cNvPicPr>
            <a:picLocks noChangeAspect="1"/>
          </p:cNvPicPr>
          <p:nvPr/>
        </p:nvPicPr>
        <p:blipFill>
          <a:blip r:embed="rId3"/>
          <a:stretch>
            <a:fillRect/>
          </a:stretch>
        </p:blipFill>
        <p:spPr>
          <a:xfrm>
            <a:off x="415878" y="1291305"/>
            <a:ext cx="5238556" cy="2677701"/>
          </a:xfrm>
          <a:prstGeom prst="rect">
            <a:avLst/>
          </a:prstGeom>
        </p:spPr>
      </p:pic>
      <p:pic>
        <p:nvPicPr>
          <p:cNvPr id="9" name="Picture 8"/>
          <p:cNvPicPr>
            <a:picLocks noChangeAspect="1"/>
          </p:cNvPicPr>
          <p:nvPr/>
        </p:nvPicPr>
        <p:blipFill>
          <a:blip r:embed="rId4"/>
          <a:stretch>
            <a:fillRect/>
          </a:stretch>
        </p:blipFill>
        <p:spPr>
          <a:xfrm>
            <a:off x="3592326" y="4093894"/>
            <a:ext cx="5178188" cy="2657228"/>
          </a:xfrm>
          <a:prstGeom prst="rect">
            <a:avLst/>
          </a:prstGeom>
        </p:spPr>
      </p:pic>
      <p:pic>
        <p:nvPicPr>
          <p:cNvPr id="10" name="Picture 9"/>
          <p:cNvPicPr>
            <a:picLocks noChangeAspect="1"/>
          </p:cNvPicPr>
          <p:nvPr/>
        </p:nvPicPr>
        <p:blipFill>
          <a:blip r:embed="rId5"/>
          <a:stretch>
            <a:fillRect/>
          </a:stretch>
        </p:blipFill>
        <p:spPr>
          <a:xfrm>
            <a:off x="415878" y="702156"/>
            <a:ext cx="2305050" cy="619125"/>
          </a:xfrm>
          <a:prstGeom prst="rect">
            <a:avLst/>
          </a:prstGeom>
        </p:spPr>
      </p:pic>
      <p:pic>
        <p:nvPicPr>
          <p:cNvPr id="11" name="Picture 10"/>
          <p:cNvPicPr>
            <a:picLocks noChangeAspect="1"/>
          </p:cNvPicPr>
          <p:nvPr/>
        </p:nvPicPr>
        <p:blipFill>
          <a:blip r:embed="rId6"/>
          <a:stretch>
            <a:fillRect/>
          </a:stretch>
        </p:blipFill>
        <p:spPr>
          <a:xfrm>
            <a:off x="6096000" y="598876"/>
            <a:ext cx="2305050" cy="619125"/>
          </a:xfrm>
          <a:prstGeom prst="rect">
            <a:avLst/>
          </a:prstGeom>
        </p:spPr>
      </p:pic>
      <p:pic>
        <p:nvPicPr>
          <p:cNvPr id="12" name="Picture 11"/>
          <p:cNvPicPr>
            <a:picLocks noChangeAspect="1"/>
          </p:cNvPicPr>
          <p:nvPr/>
        </p:nvPicPr>
        <p:blipFill>
          <a:blip r:embed="rId7"/>
          <a:stretch>
            <a:fillRect/>
          </a:stretch>
        </p:blipFill>
        <p:spPr>
          <a:xfrm>
            <a:off x="1360776" y="4181817"/>
            <a:ext cx="2286000" cy="581025"/>
          </a:xfrm>
          <a:prstGeom prst="rect">
            <a:avLst/>
          </a:prstGeom>
        </p:spPr>
      </p:pic>
    </p:spTree>
    <p:extLst>
      <p:ext uri="{BB962C8B-B14F-4D97-AF65-F5344CB8AC3E}">
        <p14:creationId xmlns:p14="http://schemas.microsoft.com/office/powerpoint/2010/main" val="363707023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Backward Feature Elimination: Example</a:t>
            </a:r>
            <a:endParaRPr lang="en-US" dirty="0"/>
          </a:p>
        </p:txBody>
      </p:sp>
      <p:pic>
        <p:nvPicPr>
          <p:cNvPr id="7" name="Content Placeholder 6"/>
          <p:cNvPicPr>
            <a:picLocks noGrp="1" noChangeAspect="1"/>
          </p:cNvPicPr>
          <p:nvPr>
            <p:ph idx="1"/>
          </p:nvPr>
        </p:nvPicPr>
        <p:blipFill>
          <a:blip r:embed="rId2"/>
          <a:stretch>
            <a:fillRect/>
          </a:stretch>
        </p:blipFill>
        <p:spPr>
          <a:xfrm>
            <a:off x="7691275" y="2642021"/>
            <a:ext cx="2867025" cy="1666875"/>
          </a:xfrm>
          <a:prstGeom prst="rect">
            <a:avLst/>
          </a:prstGeom>
        </p:spPr>
      </p:pic>
      <p:sp>
        <p:nvSpPr>
          <p:cNvPr id="4" name="Date Placeholder 3"/>
          <p:cNvSpPr>
            <a:spLocks noGrp="1"/>
          </p:cNvSpPr>
          <p:nvPr>
            <p:ph type="dt" sz="half" idx="10"/>
          </p:nvPr>
        </p:nvSpPr>
        <p:spPr/>
        <p:txBody>
          <a:bodyPr/>
          <a:lstStyle/>
          <a:p>
            <a:fld id="{412AA986-B9B5-4E41-BEC8-C92BF0D937B4}" type="datetime1">
              <a:rPr lang="en-US" smtClean="0"/>
              <a:t>11/28/2022</a:t>
            </a:fld>
            <a:endParaRPr lang="en-US" dirty="0"/>
          </a:p>
        </p:txBody>
      </p:sp>
      <p:sp>
        <p:nvSpPr>
          <p:cNvPr id="5" name="Footer Placeholder 4"/>
          <p:cNvSpPr>
            <a:spLocks noGrp="1"/>
          </p:cNvSpPr>
          <p:nvPr>
            <p:ph type="ftr" sz="quarter" idx="11"/>
          </p:nvPr>
        </p:nvSpPr>
        <p:spPr/>
        <p:txBody>
          <a:bodyPr/>
          <a:lstStyle/>
          <a:p>
            <a:r>
              <a:rPr lang="en-US" smtClean="0"/>
              <a:t>Intro to DS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48</a:t>
            </a:fld>
            <a:endParaRPr lang="en-US" dirty="0"/>
          </a:p>
        </p:txBody>
      </p:sp>
      <p:sp>
        <p:nvSpPr>
          <p:cNvPr id="8" name="Rectangle 7"/>
          <p:cNvSpPr/>
          <p:nvPr/>
        </p:nvSpPr>
        <p:spPr>
          <a:xfrm>
            <a:off x="696686" y="2326206"/>
            <a:ext cx="6801716"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222222"/>
                </a:solidFill>
                <a:latin typeface="Lato"/>
              </a:rPr>
              <a:t>If you see gender has produced the smallest change in the performance in the model first, it was 92% when we took all the variables and when we dropped gender, it was 91.6%. So we can infer that gender does not have a high impact on the </a:t>
            </a:r>
            <a:r>
              <a:rPr lang="en-US" dirty="0" err="1">
                <a:solidFill>
                  <a:srgbClr val="222222"/>
                </a:solidFill>
                <a:latin typeface="Lato"/>
              </a:rPr>
              <a:t>Fitness_Level</a:t>
            </a:r>
            <a:r>
              <a:rPr lang="en-US" dirty="0">
                <a:solidFill>
                  <a:srgbClr val="222222"/>
                </a:solidFill>
                <a:latin typeface="Lato"/>
              </a:rPr>
              <a:t> variable. And hence it can be dropped</a:t>
            </a:r>
            <a:r>
              <a:rPr lang="en-US" dirty="0" smtClean="0">
                <a:solidFill>
                  <a:srgbClr val="222222"/>
                </a:solidFill>
                <a:latin typeface="Lato"/>
              </a:rPr>
              <a:t>.</a:t>
            </a:r>
          </a:p>
          <a:p>
            <a:pPr marL="285750" indent="-285750" algn="just">
              <a:buFont typeface="Arial" panose="020B0604020202020204" pitchFamily="34" charset="0"/>
              <a:buChar char="•"/>
            </a:pPr>
            <a:r>
              <a:rPr lang="en-US" dirty="0"/>
              <a:t>Finally, we will repeat all these steps until no more variables can be dropped. </a:t>
            </a:r>
            <a:endParaRPr lang="en-US" dirty="0" smtClean="0"/>
          </a:p>
          <a:p>
            <a:pPr marL="285750" indent="-285750" algn="just">
              <a:buFont typeface="Arial" panose="020B0604020202020204" pitchFamily="34" charset="0"/>
              <a:buChar char="•"/>
            </a:pPr>
            <a:r>
              <a:rPr lang="en-US" dirty="0"/>
              <a:t>It’s a very simple, but very effective technique.</a:t>
            </a:r>
          </a:p>
        </p:txBody>
      </p:sp>
    </p:spTree>
    <p:extLst>
      <p:ext uri="{BB962C8B-B14F-4D97-AF65-F5344CB8AC3E}">
        <p14:creationId xmlns:p14="http://schemas.microsoft.com/office/powerpoint/2010/main" val="110627136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3.</a:t>
            </a:r>
            <a:r>
              <a:rPr lang="en-US" b="1" dirty="0"/>
              <a:t>intrinsic Methods (Feature </a:t>
            </a:r>
            <a:r>
              <a:rPr lang="en-US" b="1" dirty="0" smtClean="0"/>
              <a:t>Selection)</a:t>
            </a:r>
            <a:r>
              <a:rPr lang="en-US" b="1" dirty="0"/>
              <a:t/>
            </a:r>
            <a:br>
              <a:rPr lang="en-US" b="1" dirty="0"/>
            </a:br>
            <a:endParaRPr lang="en-US" dirty="0"/>
          </a:p>
        </p:txBody>
      </p:sp>
      <p:sp>
        <p:nvSpPr>
          <p:cNvPr id="3" name="Content Placeholder 2"/>
          <p:cNvSpPr>
            <a:spLocks noGrp="1"/>
          </p:cNvSpPr>
          <p:nvPr>
            <p:ph idx="1"/>
          </p:nvPr>
        </p:nvSpPr>
        <p:spPr/>
        <p:txBody>
          <a:bodyPr>
            <a:normAutofit fontScale="85000" lnSpcReduction="10000"/>
          </a:bodyPr>
          <a:lstStyle/>
          <a:p>
            <a:r>
              <a:rPr lang="en-US" b="1" dirty="0"/>
              <a:t>Intrinsic or Embedded </a:t>
            </a:r>
            <a:r>
              <a:rPr lang="en-US" b="1" dirty="0" smtClean="0"/>
              <a:t>Methods</a:t>
            </a:r>
            <a:endParaRPr lang="en-US" b="1" dirty="0"/>
          </a:p>
          <a:p>
            <a:r>
              <a:rPr lang="en-US" dirty="0"/>
              <a:t>Embedded methods learn about the features that contribute the most to the model’s performance while the model is being created. You have seen Feature Selection methods in the previous lessons, and we will discuss several more in future lessons, like Decision Tree based methods.</a:t>
            </a:r>
          </a:p>
          <a:p>
            <a:r>
              <a:rPr lang="en-US" dirty="0"/>
              <a:t>Ridge Regression (L2-Regularization)</a:t>
            </a:r>
          </a:p>
          <a:p>
            <a:r>
              <a:rPr lang="en-US" dirty="0"/>
              <a:t>Lasso Regression (L1-Regularization)</a:t>
            </a:r>
          </a:p>
          <a:p>
            <a:r>
              <a:rPr lang="en-US" dirty="0"/>
              <a:t>Elastic-Net Regression (uses both L1 and L2 Regularization)</a:t>
            </a:r>
          </a:p>
          <a:p>
            <a:r>
              <a:rPr lang="en-US" dirty="0"/>
              <a:t>Decision Tree-Based Methods (Decision Tree Classification, Random Forest Classification, </a:t>
            </a:r>
            <a:r>
              <a:rPr lang="en-US" dirty="0" err="1"/>
              <a:t>XgBoost</a:t>
            </a:r>
            <a:r>
              <a:rPr lang="en-US" dirty="0"/>
              <a:t> Classification, </a:t>
            </a:r>
            <a:r>
              <a:rPr lang="en-US" dirty="0" err="1"/>
              <a:t>LightGBM</a:t>
            </a:r>
            <a:r>
              <a:rPr lang="en-US" dirty="0"/>
              <a:t>).</a:t>
            </a:r>
          </a:p>
          <a:p>
            <a:r>
              <a:rPr lang="en-US" dirty="0"/>
              <a:t>We know regularization reduces some of the parameters in the equation below to zero. This property of regularization methods can be used as a Feature Selection Method</a:t>
            </a:r>
            <a:r>
              <a:rPr lang="en-US" dirty="0" smtClean="0"/>
              <a:t>.</a:t>
            </a:r>
          </a:p>
          <a:p>
            <a:r>
              <a:rPr lang="pl-PL" dirty="0"/>
              <a:t>y = w_0 + x_1w_1 + x_2w_2 + x_3w_3... +x_nw_n</a:t>
            </a:r>
            <a:r>
              <a:rPr lang="pl-PL" i="1" dirty="0"/>
              <a:t>y</a:t>
            </a:r>
            <a:r>
              <a:rPr lang="pl-PL" dirty="0"/>
              <a:t>=</a:t>
            </a:r>
            <a:r>
              <a:rPr lang="pl-PL" i="1" dirty="0"/>
              <a:t>w</a:t>
            </a:r>
            <a:r>
              <a:rPr lang="pl-PL" dirty="0"/>
              <a:t>0​+</a:t>
            </a:r>
            <a:r>
              <a:rPr lang="pl-PL" i="1" dirty="0"/>
              <a:t>x</a:t>
            </a:r>
            <a:r>
              <a:rPr lang="pl-PL" dirty="0"/>
              <a:t>1​</a:t>
            </a:r>
            <a:r>
              <a:rPr lang="pl-PL" i="1" dirty="0"/>
              <a:t>w</a:t>
            </a:r>
            <a:r>
              <a:rPr lang="pl-PL" dirty="0"/>
              <a:t>1​+</a:t>
            </a:r>
            <a:r>
              <a:rPr lang="pl-PL" i="1" dirty="0"/>
              <a:t>x</a:t>
            </a:r>
            <a:r>
              <a:rPr lang="pl-PL" dirty="0"/>
              <a:t>2​</a:t>
            </a:r>
            <a:r>
              <a:rPr lang="pl-PL" i="1" dirty="0"/>
              <a:t>w</a:t>
            </a:r>
            <a:r>
              <a:rPr lang="pl-PL" dirty="0"/>
              <a:t>2​+</a:t>
            </a:r>
            <a:r>
              <a:rPr lang="pl-PL" i="1" dirty="0"/>
              <a:t>x</a:t>
            </a:r>
            <a:r>
              <a:rPr lang="pl-PL" dirty="0"/>
              <a:t>3​</a:t>
            </a:r>
            <a:r>
              <a:rPr lang="pl-PL" i="1" dirty="0"/>
              <a:t>w</a:t>
            </a:r>
            <a:r>
              <a:rPr lang="pl-PL" dirty="0"/>
              <a:t>3​...+</a:t>
            </a:r>
            <a:r>
              <a:rPr lang="pl-PL" i="1" dirty="0"/>
              <a:t>xn</a:t>
            </a:r>
            <a:r>
              <a:rPr lang="pl-PL" dirty="0"/>
              <a:t>​</a:t>
            </a:r>
            <a:r>
              <a:rPr lang="pl-PL" i="1" dirty="0"/>
              <a:t>wn</a:t>
            </a:r>
            <a:r>
              <a:rPr lang="pl-PL" dirty="0"/>
              <a:t>​</a:t>
            </a:r>
            <a:br>
              <a:rPr lang="pl-PL" dirty="0"/>
            </a:br>
            <a:endParaRPr lang="en-US" dirty="0"/>
          </a:p>
        </p:txBody>
      </p:sp>
      <p:sp>
        <p:nvSpPr>
          <p:cNvPr id="4" name="Date Placeholder 3"/>
          <p:cNvSpPr>
            <a:spLocks noGrp="1"/>
          </p:cNvSpPr>
          <p:nvPr>
            <p:ph type="dt" sz="half" idx="10"/>
          </p:nvPr>
        </p:nvSpPr>
        <p:spPr/>
        <p:txBody>
          <a:bodyPr/>
          <a:lstStyle/>
          <a:p>
            <a:fld id="{E9EA749B-6DB0-5E47-A018-AC4B718D6247}" type="datetime1">
              <a:rPr lang="en-US" smtClean="0"/>
              <a:t>11/28/2022</a:t>
            </a:fld>
            <a:endParaRPr lang="en-US" dirty="0"/>
          </a:p>
        </p:txBody>
      </p:sp>
      <p:sp>
        <p:nvSpPr>
          <p:cNvPr id="5" name="Footer Placeholder 4"/>
          <p:cNvSpPr>
            <a:spLocks noGrp="1"/>
          </p:cNvSpPr>
          <p:nvPr>
            <p:ph type="ftr" sz="quarter" idx="11"/>
          </p:nvPr>
        </p:nvSpPr>
        <p:spPr/>
        <p:txBody>
          <a:bodyPr/>
          <a:lstStyle/>
          <a:p>
            <a:r>
              <a:rPr lang="en-US" smtClean="0"/>
              <a:t>Intro to DS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49</a:t>
            </a:fld>
            <a:endParaRPr lang="en-US" dirty="0"/>
          </a:p>
        </p:txBody>
      </p:sp>
    </p:spTree>
    <p:extLst>
      <p:ext uri="{BB962C8B-B14F-4D97-AF65-F5344CB8AC3E}">
        <p14:creationId xmlns:p14="http://schemas.microsoft.com/office/powerpoint/2010/main" val="35099726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fld id="{9516F9CD-60EC-C346-B330-AE5042D1B582}" type="datetime1">
              <a:rPr lang="en-US" smtClean="0"/>
              <a:t>11/28/2022</a:t>
            </a:fld>
            <a:endParaRPr lang="en-US" dirty="0"/>
          </a:p>
        </p:txBody>
      </p:sp>
      <p:sp>
        <p:nvSpPr>
          <p:cNvPr id="5" name="Footer Placeholder 4"/>
          <p:cNvSpPr>
            <a:spLocks noGrp="1"/>
          </p:cNvSpPr>
          <p:nvPr>
            <p:ph type="ftr" sz="quarter" idx="11"/>
          </p:nvPr>
        </p:nvSpPr>
        <p:spPr/>
        <p:txBody>
          <a:bodyPr/>
          <a:lstStyle/>
          <a:p>
            <a:r>
              <a:rPr lang="en-US" smtClean="0"/>
              <a:t>Intro to DS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5</a:t>
            </a:fld>
            <a:endParaRPr lang="en-US" dirty="0"/>
          </a:p>
        </p:txBody>
      </p:sp>
      <p:pic>
        <p:nvPicPr>
          <p:cNvPr id="9" name="Picture 8"/>
          <p:cNvPicPr>
            <a:picLocks noChangeAspect="1"/>
          </p:cNvPicPr>
          <p:nvPr/>
        </p:nvPicPr>
        <p:blipFill>
          <a:blip r:embed="rId2"/>
          <a:stretch>
            <a:fillRect/>
          </a:stretch>
        </p:blipFill>
        <p:spPr>
          <a:xfrm>
            <a:off x="240279" y="205933"/>
            <a:ext cx="11602030" cy="6377772"/>
          </a:xfrm>
          <a:prstGeom prst="rect">
            <a:avLst/>
          </a:prstGeom>
        </p:spPr>
      </p:pic>
    </p:spTree>
    <p:extLst>
      <p:ext uri="{BB962C8B-B14F-4D97-AF65-F5344CB8AC3E}">
        <p14:creationId xmlns:p14="http://schemas.microsoft.com/office/powerpoint/2010/main" val="169342162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Feature extraction (part II)</a:t>
            </a:r>
            <a:br>
              <a:rPr lang="en-US" altLang="en-US" dirty="0"/>
            </a:b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24CE8D2A-4512-5746-BB07-970999D4E815}" type="datetime1">
              <a:rPr lang="en-US" smtClean="0"/>
              <a:t>11/28/2022</a:t>
            </a:fld>
            <a:endParaRPr lang="en-US" dirty="0"/>
          </a:p>
        </p:txBody>
      </p:sp>
      <p:sp>
        <p:nvSpPr>
          <p:cNvPr id="5" name="Footer Placeholder 4"/>
          <p:cNvSpPr>
            <a:spLocks noGrp="1"/>
          </p:cNvSpPr>
          <p:nvPr>
            <p:ph type="ftr" sz="quarter" idx="11"/>
          </p:nvPr>
        </p:nvSpPr>
        <p:spPr/>
        <p:txBody>
          <a:bodyPr/>
          <a:lstStyle/>
          <a:p>
            <a:r>
              <a:rPr lang="en-US" smtClean="0"/>
              <a:t>Intro to DS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50</a:t>
            </a:fld>
            <a:endParaRPr lang="en-US" dirty="0"/>
          </a:p>
        </p:txBody>
      </p:sp>
    </p:spTree>
    <p:extLst>
      <p:ext uri="{BB962C8B-B14F-4D97-AF65-F5344CB8AC3E}">
        <p14:creationId xmlns:p14="http://schemas.microsoft.com/office/powerpoint/2010/main" val="247500319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1185481"/>
            <a:ext cx="11029616" cy="721695"/>
          </a:xfrm>
        </p:spPr>
        <p:txBody>
          <a:bodyPr>
            <a:normAutofit fontScale="90000"/>
          </a:bodyPr>
          <a:lstStyle/>
          <a:p>
            <a:r>
              <a:rPr lang="en-US" b="1" dirty="0"/>
              <a:t>Principal Component Analysis for Dimensionality Reduction</a:t>
            </a:r>
            <a:br>
              <a:rPr lang="en-US" b="1" dirty="0"/>
            </a:br>
            <a:endParaRPr lang="en-US" dirty="0"/>
          </a:p>
        </p:txBody>
      </p:sp>
      <p:sp>
        <p:nvSpPr>
          <p:cNvPr id="3" name="Content Placeholder 2"/>
          <p:cNvSpPr>
            <a:spLocks noGrp="1"/>
          </p:cNvSpPr>
          <p:nvPr>
            <p:ph idx="1"/>
          </p:nvPr>
        </p:nvSpPr>
        <p:spPr/>
        <p:txBody>
          <a:bodyPr/>
          <a:lstStyle/>
          <a:p>
            <a:r>
              <a:rPr lang="en-US" dirty="0"/>
              <a:t>n this lesson, you'll learn about Principal Component Analysis, which is a famous dimensionality reduction technique to help represent data in lower dimensions which can be helpful in visualizations and modeling</a:t>
            </a:r>
            <a:r>
              <a:rPr lang="en-US" dirty="0" smtClean="0"/>
              <a:t>.</a:t>
            </a:r>
          </a:p>
          <a:p>
            <a:r>
              <a:rPr lang="en-US" b="1" dirty="0"/>
              <a:t>Principal Component Analysis</a:t>
            </a:r>
            <a:r>
              <a:rPr lang="en-US" dirty="0">
                <a:hlinkClick r:id="rId2"/>
              </a:rPr>
              <a:t>#</a:t>
            </a:r>
            <a:endParaRPr lang="en-US" b="1" dirty="0"/>
          </a:p>
          <a:p>
            <a:r>
              <a:rPr lang="en-US" dirty="0"/>
              <a:t>PCA stands for Principal Component Analysis. It helps us transform high-dimensional datasets (having a large number of features) into a low-dimensional one (having a smaller number of features) without losing too much information. These datasets can include images or simple structured datasets. This helps us deal with the curse of dimensionality, which results in complex models and difficulty in visualizing.</a:t>
            </a:r>
          </a:p>
          <a:p>
            <a:r>
              <a:rPr lang="en-US" dirty="0"/>
              <a:t>Data represented in lower dimensions can be easily visualized. It would also help in modelling as the model won’t have to take into account extraneous features represented in higher dimensions. It also helps us remove the </a:t>
            </a:r>
            <a:r>
              <a:rPr lang="en-US" b="1" dirty="0"/>
              <a:t>Multi-</a:t>
            </a:r>
            <a:r>
              <a:rPr lang="en-US" b="1" dirty="0" err="1"/>
              <a:t>collinearity</a:t>
            </a:r>
            <a:r>
              <a:rPr lang="en-US" dirty="0"/>
              <a:t> situation in which some input features are correlated with each other and provide redundant information.</a:t>
            </a:r>
          </a:p>
          <a:p>
            <a:endParaRPr lang="en-US" dirty="0"/>
          </a:p>
        </p:txBody>
      </p:sp>
      <p:sp>
        <p:nvSpPr>
          <p:cNvPr id="4" name="Date Placeholder 3"/>
          <p:cNvSpPr>
            <a:spLocks noGrp="1"/>
          </p:cNvSpPr>
          <p:nvPr>
            <p:ph type="dt" sz="half" idx="10"/>
          </p:nvPr>
        </p:nvSpPr>
        <p:spPr/>
        <p:txBody>
          <a:bodyPr/>
          <a:lstStyle/>
          <a:p>
            <a:fld id="{633DE8F3-126C-694A-99FE-0A21FC0D81EA}" type="datetime1">
              <a:rPr lang="en-US" smtClean="0"/>
              <a:t>11/28/2022</a:t>
            </a:fld>
            <a:endParaRPr lang="en-US" dirty="0"/>
          </a:p>
        </p:txBody>
      </p:sp>
      <p:sp>
        <p:nvSpPr>
          <p:cNvPr id="5" name="Footer Placeholder 4"/>
          <p:cNvSpPr>
            <a:spLocks noGrp="1"/>
          </p:cNvSpPr>
          <p:nvPr>
            <p:ph type="ftr" sz="quarter" idx="11"/>
          </p:nvPr>
        </p:nvSpPr>
        <p:spPr/>
        <p:txBody>
          <a:bodyPr/>
          <a:lstStyle/>
          <a:p>
            <a:r>
              <a:rPr lang="en-US" smtClean="0"/>
              <a:t>Intro to DS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51</a:t>
            </a:fld>
            <a:endParaRPr lang="en-US" dirty="0"/>
          </a:p>
        </p:txBody>
      </p:sp>
    </p:spTree>
    <p:extLst>
      <p:ext uri="{BB962C8B-B14F-4D97-AF65-F5344CB8AC3E}">
        <p14:creationId xmlns:p14="http://schemas.microsoft.com/office/powerpoint/2010/main" val="359471693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p:cNvPicPr>
            <a:picLocks noGrp="1" noChangeAspect="1"/>
          </p:cNvPicPr>
          <p:nvPr>
            <p:ph idx="1"/>
          </p:nvPr>
        </p:nvPicPr>
        <p:blipFill>
          <a:blip r:embed="rId2"/>
          <a:stretch>
            <a:fillRect/>
          </a:stretch>
        </p:blipFill>
        <p:spPr>
          <a:xfrm>
            <a:off x="3284668" y="967750"/>
            <a:ext cx="5622663" cy="5732267"/>
          </a:xfrm>
          <a:prstGeom prst="rect">
            <a:avLst/>
          </a:prstGeom>
        </p:spPr>
      </p:pic>
      <p:sp>
        <p:nvSpPr>
          <p:cNvPr id="4" name="Date Placeholder 3"/>
          <p:cNvSpPr>
            <a:spLocks noGrp="1"/>
          </p:cNvSpPr>
          <p:nvPr>
            <p:ph type="dt" sz="half" idx="10"/>
          </p:nvPr>
        </p:nvSpPr>
        <p:spPr/>
        <p:txBody>
          <a:bodyPr/>
          <a:lstStyle/>
          <a:p>
            <a:fld id="{CB6CF8CC-CB18-4E48-9977-C2BD539FA684}" type="datetime1">
              <a:rPr lang="en-US" smtClean="0"/>
              <a:t>11/28/2022</a:t>
            </a:fld>
            <a:endParaRPr lang="en-US" dirty="0"/>
          </a:p>
        </p:txBody>
      </p:sp>
      <p:sp>
        <p:nvSpPr>
          <p:cNvPr id="5" name="Footer Placeholder 4"/>
          <p:cNvSpPr>
            <a:spLocks noGrp="1"/>
          </p:cNvSpPr>
          <p:nvPr>
            <p:ph type="ftr" sz="quarter" idx="11"/>
          </p:nvPr>
        </p:nvSpPr>
        <p:spPr/>
        <p:txBody>
          <a:bodyPr/>
          <a:lstStyle/>
          <a:p>
            <a:r>
              <a:rPr lang="en-US" smtClean="0"/>
              <a:t>Intro to DS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52</a:t>
            </a:fld>
            <a:endParaRPr lang="en-US" dirty="0"/>
          </a:p>
        </p:txBody>
      </p:sp>
    </p:spTree>
    <p:extLst>
      <p:ext uri="{BB962C8B-B14F-4D97-AF65-F5344CB8AC3E}">
        <p14:creationId xmlns:p14="http://schemas.microsoft.com/office/powerpoint/2010/main" val="203119015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PCA works?</a:t>
            </a:r>
            <a:r>
              <a:rPr lang="en-US" dirty="0">
                <a:hlinkClick r:id="rId2"/>
              </a:rPr>
              <a:t>#</a:t>
            </a:r>
            <a:r>
              <a:rPr lang="en-US" b="1" dirty="0"/>
              <a:t/>
            </a:r>
            <a:br>
              <a:rPr lang="en-US" b="1" dirty="0"/>
            </a:br>
            <a:endParaRPr lang="en-US" dirty="0"/>
          </a:p>
        </p:txBody>
      </p:sp>
      <p:pic>
        <p:nvPicPr>
          <p:cNvPr id="7" name="Content Placeholder 6"/>
          <p:cNvPicPr>
            <a:picLocks noGrp="1" noChangeAspect="1"/>
          </p:cNvPicPr>
          <p:nvPr>
            <p:ph idx="1"/>
          </p:nvPr>
        </p:nvPicPr>
        <p:blipFill>
          <a:blip r:embed="rId3"/>
          <a:stretch>
            <a:fillRect/>
          </a:stretch>
        </p:blipFill>
        <p:spPr>
          <a:xfrm>
            <a:off x="5402007" y="791071"/>
            <a:ext cx="4192788" cy="6066929"/>
          </a:xfrm>
          <a:prstGeom prst="rect">
            <a:avLst/>
          </a:prstGeom>
        </p:spPr>
      </p:pic>
      <p:sp>
        <p:nvSpPr>
          <p:cNvPr id="4" name="Date Placeholder 3"/>
          <p:cNvSpPr>
            <a:spLocks noGrp="1"/>
          </p:cNvSpPr>
          <p:nvPr>
            <p:ph type="dt" sz="half" idx="10"/>
          </p:nvPr>
        </p:nvSpPr>
        <p:spPr/>
        <p:txBody>
          <a:bodyPr/>
          <a:lstStyle/>
          <a:p>
            <a:fld id="{400E56A6-538B-B542-B57C-1F1A71851926}" type="datetime1">
              <a:rPr lang="en-US" smtClean="0"/>
              <a:t>11/28/2022</a:t>
            </a:fld>
            <a:endParaRPr lang="en-US" dirty="0"/>
          </a:p>
        </p:txBody>
      </p:sp>
      <p:sp>
        <p:nvSpPr>
          <p:cNvPr id="5" name="Footer Placeholder 4"/>
          <p:cNvSpPr>
            <a:spLocks noGrp="1"/>
          </p:cNvSpPr>
          <p:nvPr>
            <p:ph type="ftr" sz="quarter" idx="11"/>
          </p:nvPr>
        </p:nvSpPr>
        <p:spPr/>
        <p:txBody>
          <a:bodyPr/>
          <a:lstStyle/>
          <a:p>
            <a:r>
              <a:rPr lang="en-US" smtClean="0"/>
              <a:t>Intro to DS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53</a:t>
            </a:fld>
            <a:endParaRPr lang="en-US" dirty="0"/>
          </a:p>
        </p:txBody>
      </p:sp>
    </p:spTree>
    <p:extLst>
      <p:ext uri="{BB962C8B-B14F-4D97-AF65-F5344CB8AC3E}">
        <p14:creationId xmlns:p14="http://schemas.microsoft.com/office/powerpoint/2010/main" val="239380490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PCA works?</a:t>
            </a:r>
            <a:r>
              <a:rPr lang="en-US" dirty="0">
                <a:hlinkClick r:id="rId2"/>
              </a:rPr>
              <a:t>#</a:t>
            </a:r>
            <a:r>
              <a:rPr lang="en-US" b="1" dirty="0"/>
              <a:t/>
            </a:r>
            <a:br>
              <a:rPr lang="en-US" b="1" dirty="0"/>
            </a:br>
            <a:endParaRPr lang="en-US" dirty="0"/>
          </a:p>
        </p:txBody>
      </p:sp>
      <p:sp>
        <p:nvSpPr>
          <p:cNvPr id="3" name="Content Placeholder 2"/>
          <p:cNvSpPr>
            <a:spLocks noGrp="1"/>
          </p:cNvSpPr>
          <p:nvPr>
            <p:ph idx="1"/>
          </p:nvPr>
        </p:nvSpPr>
        <p:spPr/>
        <p:txBody>
          <a:bodyPr>
            <a:normAutofit fontScale="70000" lnSpcReduction="20000"/>
          </a:bodyPr>
          <a:lstStyle/>
          <a:p>
            <a:r>
              <a:rPr lang="en-US" dirty="0"/>
              <a:t>PCA begins by </a:t>
            </a:r>
            <a:r>
              <a:rPr lang="en-US" b="1" dirty="0"/>
              <a:t>standardization each column</a:t>
            </a:r>
            <a:r>
              <a:rPr lang="en-US" dirty="0"/>
              <a:t> at hand. This helps to standardize the range of continuous variables. If we don’t perform the standardization, the columns with a large range of values will dominate over those having small range of values in the calculations involved in the next steps. The following steps demonstrate standardization is done as follows</a:t>
            </a:r>
            <a:r>
              <a:rPr lang="en-US" dirty="0" smtClean="0"/>
              <a:t>.</a:t>
            </a:r>
          </a:p>
          <a:p>
            <a:r>
              <a:rPr lang="en-US" i="1" dirty="0"/>
              <a:t>Z</a:t>
            </a:r>
            <a:r>
              <a:rPr lang="en-US" dirty="0"/>
              <a:t>=</a:t>
            </a:r>
            <a:r>
              <a:rPr lang="en-US" i="1" dirty="0" err="1"/>
              <a:t>σx</a:t>
            </a:r>
            <a:r>
              <a:rPr lang="en-US" dirty="0"/>
              <a:t>−</a:t>
            </a:r>
            <a:r>
              <a:rPr lang="en-US" i="1" dirty="0"/>
              <a:t>μ</a:t>
            </a:r>
            <a:r>
              <a:rPr lang="en-US" dirty="0"/>
              <a:t>​</a:t>
            </a:r>
          </a:p>
          <a:p>
            <a:r>
              <a:rPr lang="en-US" dirty="0"/>
              <a:t>\</a:t>
            </a:r>
            <a:r>
              <a:rPr lang="en-US" dirty="0" err="1"/>
              <a:t>mu</a:t>
            </a:r>
            <a:r>
              <a:rPr lang="en-US" i="1" dirty="0" err="1"/>
              <a:t>μ</a:t>
            </a:r>
            <a:r>
              <a:rPr lang="en-US" dirty="0"/>
              <a:t> is the mean of the respective column and \</a:t>
            </a:r>
            <a:r>
              <a:rPr lang="en-US" dirty="0" err="1"/>
              <a:t>sigma</a:t>
            </a:r>
            <a:r>
              <a:rPr lang="en-US" i="1" dirty="0" err="1"/>
              <a:t>σ</a:t>
            </a:r>
            <a:r>
              <a:rPr lang="en-US" dirty="0"/>
              <a:t> is the standard deviation of the respective column.</a:t>
            </a:r>
          </a:p>
          <a:p>
            <a:r>
              <a:rPr lang="en-US" dirty="0"/>
              <a:t>In the second step of Principal Component Analysis, we calculate the Covariance Matrix using the standardized features in the above step. Correlation tells us about how different columns change together positively or negatively. It is a normalized measure. </a:t>
            </a:r>
            <a:r>
              <a:rPr lang="en-US" b="1" dirty="0"/>
              <a:t>Covariance</a:t>
            </a:r>
            <a:r>
              <a:rPr lang="en-US" dirty="0"/>
              <a:t> is a generalized and </a:t>
            </a:r>
            <a:r>
              <a:rPr lang="en-US" dirty="0" err="1"/>
              <a:t>unnormalized</a:t>
            </a:r>
            <a:r>
              <a:rPr lang="en-US" dirty="0"/>
              <a:t> version of Correlation.</a:t>
            </a:r>
          </a:p>
          <a:p>
            <a:r>
              <a:rPr lang="en-US" dirty="0"/>
              <a:t>In this step, we perform the </a:t>
            </a:r>
            <a:r>
              <a:rPr lang="en-US" dirty="0" err="1"/>
              <a:t>EigenDecomposition</a:t>
            </a:r>
            <a:r>
              <a:rPr lang="en-US" dirty="0"/>
              <a:t> of the Covariance Matrix. This results in producing the </a:t>
            </a:r>
            <a:r>
              <a:rPr lang="en-US" b="1" dirty="0" err="1"/>
              <a:t>EigenValues</a:t>
            </a:r>
            <a:r>
              <a:rPr lang="en-US" dirty="0"/>
              <a:t> and the </a:t>
            </a:r>
            <a:r>
              <a:rPr lang="en-US" b="1" dirty="0" err="1"/>
              <a:t>EigenVectors</a:t>
            </a:r>
            <a:r>
              <a:rPr lang="en-US" dirty="0"/>
              <a:t>. </a:t>
            </a:r>
            <a:r>
              <a:rPr lang="en-US" b="1" dirty="0"/>
              <a:t>Eigen-Vectors</a:t>
            </a:r>
            <a:r>
              <a:rPr lang="en-US" dirty="0"/>
              <a:t> are also called </a:t>
            </a:r>
            <a:r>
              <a:rPr lang="en-US" b="1" dirty="0"/>
              <a:t>Principal Components</a:t>
            </a:r>
            <a:r>
              <a:rPr lang="en-US" dirty="0"/>
              <a:t> in the context of the topic. The </a:t>
            </a:r>
            <a:r>
              <a:rPr lang="en-US" b="1" dirty="0" err="1"/>
              <a:t>EigenValues</a:t>
            </a:r>
            <a:r>
              <a:rPr lang="en-US" dirty="0"/>
              <a:t> are simple values and explain the amount of variance captured in each Principal Component.</a:t>
            </a:r>
          </a:p>
          <a:p>
            <a:r>
              <a:rPr lang="en-US" dirty="0"/>
              <a:t>Principal Components are constructed as a linear combination of the original features. Principal Components are constructed in such a way that most of the information(the largest possible variance) in the original variables is squeezed in the first component and then to the other components and so on.</a:t>
            </a:r>
          </a:p>
          <a:p>
            <a:r>
              <a:rPr lang="en-US" dirty="0"/>
              <a:t>We construct a total of </a:t>
            </a:r>
            <a:r>
              <a:rPr lang="en-US" dirty="0" err="1"/>
              <a:t>n</a:t>
            </a:r>
            <a:r>
              <a:rPr lang="en-US" i="1" dirty="0" err="1"/>
              <a:t>n</a:t>
            </a:r>
            <a:r>
              <a:rPr lang="en-US" dirty="0"/>
              <a:t> principal components where </a:t>
            </a:r>
            <a:r>
              <a:rPr lang="en-US" dirty="0" err="1"/>
              <a:t>n</a:t>
            </a:r>
            <a:r>
              <a:rPr lang="en-US" i="1" dirty="0" err="1"/>
              <a:t>n</a:t>
            </a:r>
            <a:r>
              <a:rPr lang="en-US" dirty="0"/>
              <a:t> is the total number of dimensions of the dataset. We sort the Principal Components in order of their </a:t>
            </a:r>
            <a:r>
              <a:rPr lang="en-US" dirty="0" err="1"/>
              <a:t>EigenValues</a:t>
            </a:r>
            <a:r>
              <a:rPr lang="en-US" dirty="0"/>
              <a:t>, highest to lowest, and we get the principal components in order of significance.</a:t>
            </a:r>
          </a:p>
          <a:p>
            <a:r>
              <a:rPr lang="en-US" dirty="0"/>
              <a:t>In the last step, we decide the number of Principal Components to keep and choose the ones of greater significance and construct a matrix of vectors that we call </a:t>
            </a:r>
            <a:r>
              <a:rPr lang="en-US" b="1" dirty="0"/>
              <a:t>Feature Vectors</a:t>
            </a:r>
            <a:r>
              <a:rPr lang="en-US" dirty="0"/>
              <a:t>. These are our features in the new lower dimensions.</a:t>
            </a:r>
          </a:p>
          <a:p>
            <a:endParaRPr lang="en-US" dirty="0"/>
          </a:p>
          <a:p>
            <a:endParaRPr lang="en-US" dirty="0"/>
          </a:p>
        </p:txBody>
      </p:sp>
      <p:sp>
        <p:nvSpPr>
          <p:cNvPr id="4" name="Date Placeholder 3"/>
          <p:cNvSpPr>
            <a:spLocks noGrp="1"/>
          </p:cNvSpPr>
          <p:nvPr>
            <p:ph type="dt" sz="half" idx="10"/>
          </p:nvPr>
        </p:nvSpPr>
        <p:spPr/>
        <p:txBody>
          <a:bodyPr/>
          <a:lstStyle/>
          <a:p>
            <a:fld id="{34BC2241-B86D-8D4B-9308-87522478E083}" type="datetime1">
              <a:rPr lang="en-US" smtClean="0"/>
              <a:t>11/28/2022</a:t>
            </a:fld>
            <a:endParaRPr lang="en-US" dirty="0"/>
          </a:p>
        </p:txBody>
      </p:sp>
      <p:sp>
        <p:nvSpPr>
          <p:cNvPr id="5" name="Footer Placeholder 4"/>
          <p:cNvSpPr>
            <a:spLocks noGrp="1"/>
          </p:cNvSpPr>
          <p:nvPr>
            <p:ph type="ftr" sz="quarter" idx="11"/>
          </p:nvPr>
        </p:nvSpPr>
        <p:spPr/>
        <p:txBody>
          <a:bodyPr/>
          <a:lstStyle/>
          <a:p>
            <a:r>
              <a:rPr lang="en-US" smtClean="0"/>
              <a:t>Intro to DS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54</a:t>
            </a:fld>
            <a:endParaRPr lang="en-US" dirty="0"/>
          </a:p>
        </p:txBody>
      </p:sp>
    </p:spTree>
    <p:extLst>
      <p:ext uri="{BB962C8B-B14F-4D97-AF65-F5344CB8AC3E}">
        <p14:creationId xmlns:p14="http://schemas.microsoft.com/office/powerpoint/2010/main" val="140651955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selection</a:t>
            </a:r>
            <a:endParaRPr lang="en-US" dirty="0"/>
          </a:p>
        </p:txBody>
      </p:sp>
      <p:sp>
        <p:nvSpPr>
          <p:cNvPr id="3" name="Content Placeholder 2"/>
          <p:cNvSpPr>
            <a:spLocks noGrp="1"/>
          </p:cNvSpPr>
          <p:nvPr>
            <p:ph idx="1"/>
          </p:nvPr>
        </p:nvSpPr>
        <p:spPr/>
        <p:txBody>
          <a:bodyPr/>
          <a:lstStyle/>
          <a:p>
            <a:r>
              <a:rPr lang="en-US" dirty="0">
                <a:hlinkClick r:id="rId2"/>
              </a:rPr>
              <a:t>https://machinelearningmastery.com/feature-selection-with-real-and-categorical-data</a:t>
            </a:r>
            <a:r>
              <a:rPr lang="en-US" dirty="0" smtClean="0">
                <a:hlinkClick r:id="rId2"/>
              </a:rPr>
              <a:t>/</a:t>
            </a:r>
            <a:endParaRPr lang="en-US" dirty="0" smtClean="0"/>
          </a:p>
          <a:p>
            <a:r>
              <a:rPr lang="en-US"/>
              <a:t>https://medium.com/mlearning-ai/feature-selection-using-filter-method-python-implementation-from-scratch-375d86389003</a:t>
            </a:r>
            <a:endParaRPr lang="en-US" dirty="0"/>
          </a:p>
        </p:txBody>
      </p:sp>
      <p:sp>
        <p:nvSpPr>
          <p:cNvPr id="4" name="Date Placeholder 3"/>
          <p:cNvSpPr>
            <a:spLocks noGrp="1"/>
          </p:cNvSpPr>
          <p:nvPr>
            <p:ph type="dt" sz="half" idx="10"/>
          </p:nvPr>
        </p:nvSpPr>
        <p:spPr/>
        <p:txBody>
          <a:bodyPr/>
          <a:lstStyle/>
          <a:p>
            <a:fld id="{26DDF4EC-FE1E-0F43-9826-6A387D65EA00}" type="datetime1">
              <a:rPr lang="en-US" smtClean="0"/>
              <a:t>11/28/2022</a:t>
            </a:fld>
            <a:endParaRPr lang="en-US" dirty="0"/>
          </a:p>
        </p:txBody>
      </p:sp>
      <p:sp>
        <p:nvSpPr>
          <p:cNvPr id="5" name="Footer Placeholder 4"/>
          <p:cNvSpPr>
            <a:spLocks noGrp="1"/>
          </p:cNvSpPr>
          <p:nvPr>
            <p:ph type="ftr" sz="quarter" idx="11"/>
          </p:nvPr>
        </p:nvSpPr>
        <p:spPr/>
        <p:txBody>
          <a:bodyPr/>
          <a:lstStyle/>
          <a:p>
            <a:r>
              <a:rPr lang="en-US" smtClean="0"/>
              <a:t>Intro to DS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55</a:t>
            </a:fld>
            <a:endParaRPr lang="en-US" dirty="0"/>
          </a:p>
        </p:txBody>
      </p:sp>
    </p:spTree>
    <p:extLst>
      <p:ext uri="{BB962C8B-B14F-4D97-AF65-F5344CB8AC3E}">
        <p14:creationId xmlns:p14="http://schemas.microsoft.com/office/powerpoint/2010/main" val="99238597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a:t>B] Variance Inflation Factor(VIF)</a:t>
            </a:r>
            <a:endParaRPr lang="en-US" dirty="0"/>
          </a:p>
          <a:p>
            <a:r>
              <a:rPr lang="en-US" dirty="0" err="1"/>
              <a:t>Collinearity</a:t>
            </a:r>
            <a:r>
              <a:rPr lang="en-US" dirty="0"/>
              <a:t> is the state where two variables are highly correlated and contain similar information about the variance within a given dataset. To detect </a:t>
            </a:r>
            <a:r>
              <a:rPr lang="en-US" dirty="0" err="1"/>
              <a:t>collinearity</a:t>
            </a:r>
            <a:r>
              <a:rPr lang="en-US" dirty="0"/>
              <a:t> among variables, simply create a correlation matrix and find variables with large absolute values.</a:t>
            </a:r>
          </a:p>
          <a:p>
            <a:r>
              <a:rPr lang="en-US" b="1" dirty="0"/>
              <a:t>Steps for Implementing VIF</a:t>
            </a:r>
            <a:endParaRPr lang="en-US" dirty="0"/>
          </a:p>
          <a:p>
            <a:r>
              <a:rPr lang="en-US" dirty="0"/>
              <a:t>Calculate the VIF factors.</a:t>
            </a:r>
          </a:p>
          <a:p>
            <a:r>
              <a:rPr lang="en-US" dirty="0"/>
              <a:t>Inspect the factors for each predictor variable, if the VIF is between 5–10, </a:t>
            </a:r>
            <a:r>
              <a:rPr lang="en-US" dirty="0" err="1"/>
              <a:t>multicollinearity</a:t>
            </a:r>
            <a:r>
              <a:rPr lang="en-US" dirty="0"/>
              <a:t> is likely present and you should consider dropping the variable.</a:t>
            </a:r>
          </a:p>
          <a:p>
            <a:r>
              <a:rPr lang="en-US" dirty="0"/>
              <a:t>VIF method selected 3 features </a:t>
            </a:r>
            <a:r>
              <a:rPr lang="en-US" dirty="0" err="1"/>
              <a:t>disp</a:t>
            </a:r>
            <a:r>
              <a:rPr lang="en-US" dirty="0"/>
              <a:t>, </a:t>
            </a:r>
            <a:r>
              <a:rPr lang="en-US" dirty="0" err="1"/>
              <a:t>vs</a:t>
            </a:r>
            <a:r>
              <a:rPr lang="en-US" dirty="0"/>
              <a:t>, am. These are the final features given by VIF.</a:t>
            </a:r>
          </a:p>
        </p:txBody>
      </p:sp>
      <p:sp>
        <p:nvSpPr>
          <p:cNvPr id="4" name="Date Placeholder 3"/>
          <p:cNvSpPr>
            <a:spLocks noGrp="1"/>
          </p:cNvSpPr>
          <p:nvPr>
            <p:ph type="dt" sz="half" idx="10"/>
          </p:nvPr>
        </p:nvSpPr>
        <p:spPr/>
        <p:txBody>
          <a:bodyPr/>
          <a:lstStyle/>
          <a:p>
            <a:fld id="{CCB1992D-9453-9240-9B31-20F3B8C6F276}" type="datetime1">
              <a:rPr lang="en-US" smtClean="0"/>
              <a:t>11/28/2022</a:t>
            </a:fld>
            <a:endParaRPr lang="en-US" dirty="0"/>
          </a:p>
        </p:txBody>
      </p:sp>
      <p:sp>
        <p:nvSpPr>
          <p:cNvPr id="5" name="Footer Placeholder 4"/>
          <p:cNvSpPr>
            <a:spLocks noGrp="1"/>
          </p:cNvSpPr>
          <p:nvPr>
            <p:ph type="ftr" sz="quarter" idx="11"/>
          </p:nvPr>
        </p:nvSpPr>
        <p:spPr/>
        <p:txBody>
          <a:bodyPr/>
          <a:lstStyle/>
          <a:p>
            <a:r>
              <a:rPr lang="en-US" smtClean="0"/>
              <a:t>Intro to DS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56</a:t>
            </a:fld>
            <a:endParaRPr lang="en-US" dirty="0"/>
          </a:p>
        </p:txBody>
      </p:sp>
    </p:spTree>
    <p:extLst>
      <p:ext uri="{BB962C8B-B14F-4D97-AF65-F5344CB8AC3E}">
        <p14:creationId xmlns:p14="http://schemas.microsoft.com/office/powerpoint/2010/main" val="39483351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3"/>
          <p:cNvSpPr>
            <a:spLocks noGrp="1"/>
          </p:cNvSpPr>
          <p:nvPr>
            <p:ph type="title"/>
          </p:nvPr>
        </p:nvSpPr>
        <p:spPr/>
        <p:txBody>
          <a:bodyPr/>
          <a:lstStyle/>
          <a:p>
            <a:r>
              <a:rPr lang="en-US" altLang="en-US" cap="none" dirty="0" smtClean="0"/>
              <a:t>THAT</a:t>
            </a:r>
            <a:r>
              <a:rPr lang="ja-JP" altLang="en-US" cap="none" dirty="0" smtClean="0"/>
              <a:t>’</a:t>
            </a:r>
            <a:r>
              <a:rPr lang="en-US" altLang="ja-JP" cap="none" dirty="0" smtClean="0"/>
              <a:t>S IT FOR TODAY!</a:t>
            </a:r>
            <a:endParaRPr lang="en-US" altLang="en-US" cap="none" dirty="0" smtClean="0"/>
          </a:p>
        </p:txBody>
      </p:sp>
      <p:sp>
        <p:nvSpPr>
          <p:cNvPr id="64515" name="Text Placeholder 4"/>
          <p:cNvSpPr>
            <a:spLocks noGrp="1"/>
          </p:cNvSpPr>
          <p:nvPr>
            <p:ph type="body" idx="1"/>
          </p:nvPr>
        </p:nvSpPr>
        <p:spPr/>
        <p:txBody>
          <a:bodyPr/>
          <a:lstStyle/>
          <a:p>
            <a:endParaRPr lang="en-US" altLang="en-US" smtClean="0"/>
          </a:p>
        </p:txBody>
      </p:sp>
      <p:sp>
        <p:nvSpPr>
          <p:cNvPr id="2" name="Date Placeholder 1"/>
          <p:cNvSpPr>
            <a:spLocks noGrp="1"/>
          </p:cNvSpPr>
          <p:nvPr>
            <p:ph type="dt" sz="half" idx="10"/>
          </p:nvPr>
        </p:nvSpPr>
        <p:spPr/>
        <p:txBody>
          <a:bodyPr/>
          <a:lstStyle/>
          <a:p>
            <a:fld id="{675A2529-7F06-4842-877C-3E8616343815}" type="datetime1">
              <a:rPr lang="en-US" smtClean="0"/>
              <a:t>11/28/2022</a:t>
            </a:fld>
            <a:endParaRPr lang="en-US" dirty="0"/>
          </a:p>
        </p:txBody>
      </p:sp>
      <p:sp>
        <p:nvSpPr>
          <p:cNvPr id="3" name="Footer Placeholder 2"/>
          <p:cNvSpPr>
            <a:spLocks noGrp="1"/>
          </p:cNvSpPr>
          <p:nvPr>
            <p:ph type="ftr" sz="quarter" idx="11"/>
          </p:nvPr>
        </p:nvSpPr>
        <p:spPr/>
        <p:txBody>
          <a:bodyPr/>
          <a:lstStyle/>
          <a:p>
            <a:r>
              <a:rPr lang="en-US" smtClean="0"/>
              <a:t>Intro to DS</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t>57</a:t>
            </a:fld>
            <a:endParaRPr 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a:bodyPr>
          <a:lstStyle/>
          <a:p>
            <a:r>
              <a:rPr lang="en-US" b="1" dirty="0"/>
              <a:t>Filter Method for Feature selection</a:t>
            </a:r>
          </a:p>
          <a:p>
            <a:r>
              <a:rPr lang="en-US" dirty="0"/>
              <a:t>The filter method ranks each feature based on some </a:t>
            </a:r>
            <a:r>
              <a:rPr lang="en-US" dirty="0" err="1"/>
              <a:t>uni-variate</a:t>
            </a:r>
            <a:r>
              <a:rPr lang="en-US" dirty="0"/>
              <a:t> metric and then selects the highest-ranking features.</a:t>
            </a:r>
          </a:p>
          <a:p>
            <a:r>
              <a:rPr lang="en-US" b="1" dirty="0"/>
              <a:t>Filter Selection Select independent features with:</a:t>
            </a:r>
          </a:p>
          <a:p>
            <a:r>
              <a:rPr lang="en-US" dirty="0"/>
              <a:t>No constant Variables</a:t>
            </a:r>
          </a:p>
          <a:p>
            <a:r>
              <a:rPr lang="en-US" dirty="0"/>
              <a:t>No/less </a:t>
            </a:r>
            <a:r>
              <a:rPr lang="en-US" dirty="0" err="1"/>
              <a:t>Quadi</a:t>
            </a:r>
            <a:r>
              <a:rPr lang="en-US" dirty="0"/>
              <a:t>-constant variables</a:t>
            </a:r>
          </a:p>
          <a:p>
            <a:r>
              <a:rPr lang="en-US" dirty="0"/>
              <a:t>No Duplicate Rows</a:t>
            </a:r>
          </a:p>
          <a:p>
            <a:r>
              <a:rPr lang="en-US" dirty="0"/>
              <a:t>High correlation with the target variable</a:t>
            </a:r>
          </a:p>
          <a:p>
            <a:r>
              <a:rPr lang="en-US" dirty="0"/>
              <a:t>Low correlation with another independent variable</a:t>
            </a:r>
          </a:p>
          <a:p>
            <a:r>
              <a:rPr lang="en-US" dirty="0"/>
              <a:t>Higher information gain or mutual information of the independent variable.</a:t>
            </a:r>
          </a:p>
          <a:p>
            <a:endParaRPr lang="en-US" dirty="0"/>
          </a:p>
        </p:txBody>
      </p:sp>
      <p:sp>
        <p:nvSpPr>
          <p:cNvPr id="4" name="Date Placeholder 3"/>
          <p:cNvSpPr>
            <a:spLocks noGrp="1"/>
          </p:cNvSpPr>
          <p:nvPr>
            <p:ph type="dt" sz="half" idx="10"/>
          </p:nvPr>
        </p:nvSpPr>
        <p:spPr/>
        <p:txBody>
          <a:bodyPr/>
          <a:lstStyle/>
          <a:p>
            <a:fld id="{C4301299-58F5-B845-9B7A-F7F8D75345C2}" type="datetime1">
              <a:rPr lang="en-US" smtClean="0"/>
              <a:t>11/28/2022</a:t>
            </a:fld>
            <a:endParaRPr lang="en-US" dirty="0"/>
          </a:p>
        </p:txBody>
      </p:sp>
      <p:sp>
        <p:nvSpPr>
          <p:cNvPr id="5" name="Footer Placeholder 4"/>
          <p:cNvSpPr>
            <a:spLocks noGrp="1"/>
          </p:cNvSpPr>
          <p:nvPr>
            <p:ph type="ftr" sz="quarter" idx="11"/>
          </p:nvPr>
        </p:nvSpPr>
        <p:spPr/>
        <p:txBody>
          <a:bodyPr/>
          <a:lstStyle/>
          <a:p>
            <a:r>
              <a:rPr lang="en-US" smtClean="0"/>
              <a:t>Intro to DS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58</a:t>
            </a:fld>
            <a:endParaRPr lang="en-US" dirty="0"/>
          </a:p>
        </p:txBody>
      </p:sp>
    </p:spTree>
    <p:extLst>
      <p:ext uri="{BB962C8B-B14F-4D97-AF65-F5344CB8AC3E}">
        <p14:creationId xmlns:p14="http://schemas.microsoft.com/office/powerpoint/2010/main" val="53250620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a:bodyPr>
          <a:lstStyle/>
          <a:p>
            <a:r>
              <a:rPr lang="en-US" b="1" dirty="0"/>
              <a:t>Advantages of Filter methods</a:t>
            </a:r>
          </a:p>
          <a:p>
            <a:r>
              <a:rPr lang="en-US" dirty="0"/>
              <a:t>Filter methods are model agnostic(compatible)</a:t>
            </a:r>
          </a:p>
          <a:p>
            <a:r>
              <a:rPr lang="en-US" dirty="0"/>
              <a:t>Rely entirely on features in the data set</a:t>
            </a:r>
          </a:p>
          <a:p>
            <a:r>
              <a:rPr lang="en-US" dirty="0"/>
              <a:t>Computationally very fast</a:t>
            </a:r>
          </a:p>
          <a:p>
            <a:r>
              <a:rPr lang="en-US" dirty="0"/>
              <a:t>Based on different statistical methods</a:t>
            </a:r>
          </a:p>
          <a:p>
            <a:r>
              <a:rPr lang="en-US" b="1" dirty="0"/>
              <a:t>The disadvantage of Filter methods</a:t>
            </a:r>
          </a:p>
          <a:p>
            <a:r>
              <a:rPr lang="en-US" dirty="0"/>
              <a:t>The filter method looks at individual features for identifying it’s relative importance. A feature may not be useful on its own but may be an important influencer when combined with other features. Filter methods may miss such features.</a:t>
            </a:r>
          </a:p>
          <a:p>
            <a:r>
              <a:rPr lang="en-US" dirty="0"/>
              <a:t>One thing that should be kept in mind is that the filter method does not remove </a:t>
            </a:r>
            <a:r>
              <a:rPr lang="en-US" dirty="0" err="1"/>
              <a:t>multicollinearity</a:t>
            </a:r>
            <a:r>
              <a:rPr lang="en-US" dirty="0"/>
              <a:t>. So, you must deal with the </a:t>
            </a:r>
            <a:r>
              <a:rPr lang="en-US" dirty="0" err="1"/>
              <a:t>multicollinearity</a:t>
            </a:r>
            <a:r>
              <a:rPr lang="en-US" dirty="0"/>
              <a:t> of features as well before training models for your data.</a:t>
            </a:r>
          </a:p>
          <a:p>
            <a:endParaRPr lang="en-US" dirty="0"/>
          </a:p>
        </p:txBody>
      </p:sp>
      <p:sp>
        <p:nvSpPr>
          <p:cNvPr id="4" name="Date Placeholder 3"/>
          <p:cNvSpPr>
            <a:spLocks noGrp="1"/>
          </p:cNvSpPr>
          <p:nvPr>
            <p:ph type="dt" sz="half" idx="10"/>
          </p:nvPr>
        </p:nvSpPr>
        <p:spPr/>
        <p:txBody>
          <a:bodyPr/>
          <a:lstStyle/>
          <a:p>
            <a:fld id="{714ACBE5-D723-F64E-980B-9B1A288A0194}" type="datetime1">
              <a:rPr lang="en-US" smtClean="0"/>
              <a:t>11/28/2022</a:t>
            </a:fld>
            <a:endParaRPr lang="en-US" dirty="0"/>
          </a:p>
        </p:txBody>
      </p:sp>
      <p:sp>
        <p:nvSpPr>
          <p:cNvPr id="5" name="Footer Placeholder 4"/>
          <p:cNvSpPr>
            <a:spLocks noGrp="1"/>
          </p:cNvSpPr>
          <p:nvPr>
            <p:ph type="ftr" sz="quarter" idx="11"/>
          </p:nvPr>
        </p:nvSpPr>
        <p:spPr/>
        <p:txBody>
          <a:bodyPr/>
          <a:lstStyle/>
          <a:p>
            <a:r>
              <a:rPr lang="en-US" smtClean="0"/>
              <a:t>Intro to DS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59</a:t>
            </a:fld>
            <a:endParaRPr lang="en-US" dirty="0"/>
          </a:p>
        </p:txBody>
      </p:sp>
    </p:spTree>
    <p:extLst>
      <p:ext uri="{BB962C8B-B14F-4D97-AF65-F5344CB8AC3E}">
        <p14:creationId xmlns:p14="http://schemas.microsoft.com/office/powerpoint/2010/main" val="22986590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Curse of Dimensionality</a:t>
            </a:r>
            <a:endParaRPr lang="en-US" dirty="0"/>
          </a:p>
        </p:txBody>
      </p:sp>
      <p:pic>
        <p:nvPicPr>
          <p:cNvPr id="7" name="Content Placeholder 6"/>
          <p:cNvPicPr>
            <a:picLocks noGrp="1" noChangeAspect="1"/>
          </p:cNvPicPr>
          <p:nvPr>
            <p:ph idx="1"/>
          </p:nvPr>
        </p:nvPicPr>
        <p:blipFill rotWithShape="1">
          <a:blip r:embed="rId3"/>
          <a:srcRect l="659" r="-4899"/>
          <a:stretch/>
        </p:blipFill>
        <p:spPr>
          <a:xfrm>
            <a:off x="532046" y="1819076"/>
            <a:ext cx="11293099" cy="4839426"/>
          </a:xfrm>
        </p:spPr>
      </p:pic>
      <p:sp>
        <p:nvSpPr>
          <p:cNvPr id="4" name="Date Placeholder 3"/>
          <p:cNvSpPr>
            <a:spLocks noGrp="1"/>
          </p:cNvSpPr>
          <p:nvPr>
            <p:ph type="dt" sz="half" idx="10"/>
          </p:nvPr>
        </p:nvSpPr>
        <p:spPr/>
        <p:txBody>
          <a:bodyPr/>
          <a:lstStyle/>
          <a:p>
            <a:fld id="{098CF995-0911-F54C-BB83-6127D019CF14}" type="datetime1">
              <a:rPr lang="en-US" smtClean="0"/>
              <a:t>11/28/2022</a:t>
            </a:fld>
            <a:endParaRPr lang="en-US" dirty="0"/>
          </a:p>
        </p:txBody>
      </p:sp>
      <p:sp>
        <p:nvSpPr>
          <p:cNvPr id="5" name="Footer Placeholder 4"/>
          <p:cNvSpPr>
            <a:spLocks noGrp="1"/>
          </p:cNvSpPr>
          <p:nvPr>
            <p:ph type="ftr" sz="quarter" idx="11"/>
          </p:nvPr>
        </p:nvSpPr>
        <p:spPr/>
        <p:txBody>
          <a:bodyPr/>
          <a:lstStyle/>
          <a:p>
            <a:r>
              <a:rPr lang="en-US" smtClean="0"/>
              <a:t>Intro to DS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6</a:t>
            </a:fld>
            <a:endParaRPr lang="en-US" dirty="0"/>
          </a:p>
        </p:txBody>
      </p:sp>
    </p:spTree>
    <p:extLst>
      <p:ext uri="{BB962C8B-B14F-4D97-AF65-F5344CB8AC3E}">
        <p14:creationId xmlns:p14="http://schemas.microsoft.com/office/powerpoint/2010/main" val="7125793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r>
              <a:rPr lang="en-US" dirty="0"/>
              <a:t>1. </a:t>
            </a:r>
            <a:r>
              <a:rPr lang="en-US" dirty="0" err="1"/>
              <a:t>mRMR</a:t>
            </a:r>
            <a:r>
              <a:rPr lang="en-US" dirty="0"/>
              <a:t> Score</a:t>
            </a:r>
          </a:p>
          <a:p>
            <a:r>
              <a:rPr lang="en-US" dirty="0"/>
              <a:t>Selecting an optimal feature subset from a large feature space is considered as an NP complete problem. The</a:t>
            </a:r>
          </a:p>
          <a:p>
            <a:r>
              <a:rPr lang="en-US" dirty="0" err="1"/>
              <a:t>mRMR</a:t>
            </a:r>
            <a:r>
              <a:rPr lang="en-US" dirty="0"/>
              <a:t> (Minimum Redundancy and Maximum Relevance) feature selection framework solves this problem by</a:t>
            </a:r>
          </a:p>
          <a:p>
            <a:r>
              <a:rPr lang="en-US" dirty="0"/>
              <a:t>selecting the relevant features while controlling for the redundancy within the selected features. </a:t>
            </a:r>
            <a:r>
              <a:rPr lang="en-US" dirty="0" err="1"/>
              <a:t>mRMR</a:t>
            </a:r>
            <a:r>
              <a:rPr lang="en-US" dirty="0"/>
              <a:t> feature</a:t>
            </a:r>
          </a:p>
          <a:p>
            <a:r>
              <a:rPr lang="en-US" dirty="0"/>
              <a:t>selection method is used for different classification problem such as marketing machine learning platform at</a:t>
            </a:r>
          </a:p>
          <a:p>
            <a:r>
              <a:rPr lang="en-US" dirty="0" err="1"/>
              <a:t>Uber</a:t>
            </a:r>
            <a:r>
              <a:rPr lang="en-US" dirty="0"/>
              <a:t> that automates creation and deployment of targeting and personalization models at scale</a:t>
            </a:r>
          </a:p>
          <a:p>
            <a:r>
              <a:rPr lang="en-US" dirty="0"/>
              <a:t>2. MI Score:</a:t>
            </a:r>
          </a:p>
          <a:p>
            <a:r>
              <a:rPr lang="en-US" dirty="0"/>
              <a:t>Mutual information is a statistic to measure the relatedness between two variables. It provides a general measure</a:t>
            </a:r>
          </a:p>
          <a:p>
            <a:r>
              <a:rPr lang="en-US" dirty="0"/>
              <a:t>based on the joint probabilities of two variables assuming no underlying relationship such as linearity. Mutual</a:t>
            </a:r>
          </a:p>
          <a:p>
            <a:endParaRPr lang="en-US" dirty="0"/>
          </a:p>
          <a:p>
            <a:r>
              <a:rPr lang="en-US" dirty="0"/>
              <a:t>information is also used in the area of signal processing as a measure of similarity between two signals. Mutual</a:t>
            </a:r>
          </a:p>
          <a:p>
            <a:r>
              <a:rPr lang="en-US" dirty="0"/>
              <a:t>information is also used in feature selection method for Machine Learning Model.</a:t>
            </a:r>
          </a:p>
        </p:txBody>
      </p:sp>
      <p:sp>
        <p:nvSpPr>
          <p:cNvPr id="4" name="Date Placeholder 3"/>
          <p:cNvSpPr>
            <a:spLocks noGrp="1"/>
          </p:cNvSpPr>
          <p:nvPr>
            <p:ph type="dt" sz="half" idx="10"/>
          </p:nvPr>
        </p:nvSpPr>
        <p:spPr/>
        <p:txBody>
          <a:bodyPr/>
          <a:lstStyle/>
          <a:p>
            <a:fld id="{5ED46B59-211D-ED44-BB7D-8F57D4312151}" type="datetime1">
              <a:rPr lang="en-US" smtClean="0"/>
              <a:t>11/28/2022</a:t>
            </a:fld>
            <a:endParaRPr lang="en-US" dirty="0"/>
          </a:p>
        </p:txBody>
      </p:sp>
      <p:sp>
        <p:nvSpPr>
          <p:cNvPr id="5" name="Footer Placeholder 4"/>
          <p:cNvSpPr>
            <a:spLocks noGrp="1"/>
          </p:cNvSpPr>
          <p:nvPr>
            <p:ph type="ftr" sz="quarter" idx="11"/>
          </p:nvPr>
        </p:nvSpPr>
        <p:spPr/>
        <p:txBody>
          <a:bodyPr/>
          <a:lstStyle/>
          <a:p>
            <a:r>
              <a:rPr lang="en-US" smtClean="0"/>
              <a:t>Intro to DS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60</a:t>
            </a:fld>
            <a:endParaRPr lang="en-US" dirty="0"/>
          </a:p>
        </p:txBody>
      </p:sp>
    </p:spTree>
    <p:extLst>
      <p:ext uri="{BB962C8B-B14F-4D97-AF65-F5344CB8AC3E}">
        <p14:creationId xmlns:p14="http://schemas.microsoft.com/office/powerpoint/2010/main" val="2519224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8162F415-040C-40C4-BF94-3375F275D21E}" type="slidenum">
              <a:rPr lang="en-US" altLang="en-US"/>
              <a:pPr>
                <a:defRPr/>
              </a:pPr>
              <a:t>7</a:t>
            </a:fld>
            <a:endParaRPr lang="en-US" altLang="en-US"/>
          </a:p>
        </p:txBody>
      </p:sp>
      <p:sp>
        <p:nvSpPr>
          <p:cNvPr id="611331" name="Rectangle 3"/>
          <p:cNvSpPr>
            <a:spLocks noGrp="1" noChangeArrowheads="1"/>
          </p:cNvSpPr>
          <p:nvPr>
            <p:ph type="body" idx="1"/>
          </p:nvPr>
        </p:nvSpPr>
        <p:spPr>
          <a:xfrm>
            <a:off x="666749" y="1819076"/>
            <a:ext cx="10969605" cy="4319624"/>
          </a:xfrm>
        </p:spPr>
        <p:txBody>
          <a:bodyPr>
            <a:normAutofit/>
          </a:bodyPr>
          <a:lstStyle/>
          <a:p>
            <a:pPr marL="447675" indent="-447675"/>
            <a:r>
              <a:rPr lang="en-US" altLang="en-US" sz="2800" dirty="0" smtClean="0">
                <a:solidFill>
                  <a:srgbClr val="FB192F"/>
                </a:solidFill>
              </a:rPr>
              <a:t>Visualization</a:t>
            </a:r>
            <a:r>
              <a:rPr lang="en-US" altLang="en-US" sz="2800" dirty="0" smtClean="0"/>
              <a:t>: projection of high-dimensional data onto 2D or 3D.</a:t>
            </a:r>
          </a:p>
          <a:p>
            <a:pPr marL="447675" indent="-447675"/>
            <a:endParaRPr lang="en-US" altLang="en-US" sz="2800" dirty="0" smtClean="0"/>
          </a:p>
          <a:p>
            <a:pPr marL="447675" indent="-447675"/>
            <a:r>
              <a:rPr lang="en-US" altLang="en-US" sz="2800" dirty="0" smtClean="0">
                <a:solidFill>
                  <a:srgbClr val="FB192F"/>
                </a:solidFill>
              </a:rPr>
              <a:t>Data compression</a:t>
            </a:r>
            <a:r>
              <a:rPr lang="en-US" altLang="en-US" sz="2800" dirty="0" smtClean="0"/>
              <a:t>: efficient storage and retrieval.</a:t>
            </a:r>
          </a:p>
          <a:p>
            <a:pPr marL="447675" indent="-447675"/>
            <a:endParaRPr lang="en-US" altLang="en-US" sz="2800" dirty="0" smtClean="0"/>
          </a:p>
          <a:p>
            <a:pPr marL="447675" indent="-447675"/>
            <a:r>
              <a:rPr lang="en-US" altLang="en-US" sz="2800" dirty="0" smtClean="0">
                <a:solidFill>
                  <a:srgbClr val="FB192F"/>
                </a:solidFill>
              </a:rPr>
              <a:t>Noise removal</a:t>
            </a:r>
            <a:r>
              <a:rPr lang="en-US" altLang="en-US" sz="2800" dirty="0" smtClean="0"/>
              <a:t>: positive effect on query accuracy.</a:t>
            </a:r>
          </a:p>
        </p:txBody>
      </p:sp>
      <p:sp>
        <p:nvSpPr>
          <p:cNvPr id="10244" name="Rectangle 5"/>
          <p:cNvSpPr>
            <a:spLocks noGrp="1" noChangeArrowheads="1"/>
          </p:cNvSpPr>
          <p:nvPr>
            <p:ph type="title"/>
          </p:nvPr>
        </p:nvSpPr>
        <p:spPr>
          <a:noFill/>
        </p:spPr>
        <p:txBody>
          <a:bodyPr/>
          <a:lstStyle/>
          <a:p>
            <a:pPr eaLnBrk="1" hangingPunct="1"/>
            <a:r>
              <a:rPr lang="en-US" altLang="zh-CN" sz="3600" b="1">
                <a:ea typeface="SimSun" panose="02010600030101010101" pitchFamily="2" charset="-122"/>
              </a:rPr>
              <a:t>Why Dimensionality Reduction?</a:t>
            </a:r>
          </a:p>
        </p:txBody>
      </p:sp>
      <p:sp>
        <p:nvSpPr>
          <p:cNvPr id="2" name="Date Placeholder 1"/>
          <p:cNvSpPr>
            <a:spLocks noGrp="1"/>
          </p:cNvSpPr>
          <p:nvPr>
            <p:ph type="dt" sz="half" idx="10"/>
          </p:nvPr>
        </p:nvSpPr>
        <p:spPr/>
        <p:txBody>
          <a:bodyPr/>
          <a:lstStyle/>
          <a:p>
            <a:fld id="{670F03AE-879D-2143-96CC-DFC6C25E9549}" type="datetime1">
              <a:rPr lang="en-US" smtClean="0"/>
              <a:t>11/28/2022</a:t>
            </a:fld>
            <a:endParaRPr lang="en-US" dirty="0"/>
          </a:p>
        </p:txBody>
      </p:sp>
      <p:sp>
        <p:nvSpPr>
          <p:cNvPr id="3" name="Footer Placeholder 2"/>
          <p:cNvSpPr>
            <a:spLocks noGrp="1"/>
          </p:cNvSpPr>
          <p:nvPr>
            <p:ph type="ftr" sz="quarter" idx="11"/>
          </p:nvPr>
        </p:nvSpPr>
        <p:spPr/>
        <p:txBody>
          <a:bodyPr/>
          <a:lstStyle/>
          <a:p>
            <a:r>
              <a:rPr lang="en-US" smtClean="0"/>
              <a:t>Intro to DS</a:t>
            </a:r>
            <a:endParaRPr lang="en-US" dirty="0"/>
          </a:p>
        </p:txBody>
      </p:sp>
    </p:spTree>
    <p:extLst>
      <p:ext uri="{BB962C8B-B14F-4D97-AF65-F5344CB8AC3E}">
        <p14:creationId xmlns:p14="http://schemas.microsoft.com/office/powerpoint/2010/main" val="4305314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11331">
                                            <p:txEl>
                                              <p:pRg st="0" end="0"/>
                                            </p:txEl>
                                          </p:spTgt>
                                        </p:tgtEl>
                                        <p:attrNameLst>
                                          <p:attrName>style.visibility</p:attrName>
                                        </p:attrNameLst>
                                      </p:cBhvr>
                                      <p:to>
                                        <p:strVal val="visible"/>
                                      </p:to>
                                    </p:set>
                                    <p:animEffect transition="in" filter="blinds(horizontal)">
                                      <p:cBhvr>
                                        <p:cTn id="7" dur="500"/>
                                        <p:tgtEl>
                                          <p:spTgt spid="61133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11331">
                                            <p:txEl>
                                              <p:pRg st="2" end="2"/>
                                            </p:txEl>
                                          </p:spTgt>
                                        </p:tgtEl>
                                        <p:attrNameLst>
                                          <p:attrName>style.visibility</p:attrName>
                                        </p:attrNameLst>
                                      </p:cBhvr>
                                      <p:to>
                                        <p:strVal val="visible"/>
                                      </p:to>
                                    </p:set>
                                    <p:animEffect transition="in" filter="blinds(horizontal)">
                                      <p:cBhvr>
                                        <p:cTn id="12" dur="500"/>
                                        <p:tgtEl>
                                          <p:spTgt spid="61133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11331">
                                            <p:txEl>
                                              <p:pRg st="4" end="4"/>
                                            </p:txEl>
                                          </p:spTgt>
                                        </p:tgtEl>
                                        <p:attrNameLst>
                                          <p:attrName>style.visibility</p:attrName>
                                        </p:attrNameLst>
                                      </p:cBhvr>
                                      <p:to>
                                        <p:strVal val="visible"/>
                                      </p:to>
                                    </p:set>
                                    <p:animEffect transition="in" filter="blinds(horizontal)">
                                      <p:cBhvr>
                                        <p:cTn id="17" dur="500"/>
                                        <p:tgtEl>
                                          <p:spTgt spid="6113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1331"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C2538DFD-586B-497D-BB4D-89932EE5F0BE}" type="slidenum">
              <a:rPr lang="en-US" altLang="en-US"/>
              <a:pPr>
                <a:defRPr/>
              </a:pPr>
              <a:t>8</a:t>
            </a:fld>
            <a:endParaRPr lang="en-US" altLang="en-US"/>
          </a:p>
        </p:txBody>
      </p:sp>
      <p:sp>
        <p:nvSpPr>
          <p:cNvPr id="11267" name="Rectangle 2"/>
          <p:cNvSpPr>
            <a:spLocks noGrp="1" noChangeArrowheads="1"/>
          </p:cNvSpPr>
          <p:nvPr>
            <p:ph type="title"/>
          </p:nvPr>
        </p:nvSpPr>
        <p:spPr>
          <a:xfrm>
            <a:off x="798750" y="1001550"/>
            <a:ext cx="8229600" cy="712787"/>
          </a:xfrm>
        </p:spPr>
        <p:txBody>
          <a:bodyPr>
            <a:normAutofit fontScale="90000"/>
          </a:bodyPr>
          <a:lstStyle/>
          <a:p>
            <a:pPr eaLnBrk="1" hangingPunct="1"/>
            <a:r>
              <a:rPr lang="en-US" altLang="en-US" sz="3600" b="1"/>
              <a:t>Application of Dimensionality Reduction</a:t>
            </a:r>
          </a:p>
        </p:txBody>
      </p:sp>
      <p:sp>
        <p:nvSpPr>
          <p:cNvPr id="11268" name="Rectangle 3"/>
          <p:cNvSpPr>
            <a:spLocks noGrp="1" noChangeArrowheads="1"/>
          </p:cNvSpPr>
          <p:nvPr>
            <p:ph type="body" idx="1"/>
          </p:nvPr>
        </p:nvSpPr>
        <p:spPr>
          <a:xfrm>
            <a:off x="952500" y="2251075"/>
            <a:ext cx="8229600" cy="4606925"/>
          </a:xfrm>
        </p:spPr>
        <p:txBody>
          <a:bodyPr>
            <a:normAutofit fontScale="92500" lnSpcReduction="20000"/>
          </a:bodyPr>
          <a:lstStyle/>
          <a:p>
            <a:pPr eaLnBrk="1" hangingPunct="1"/>
            <a:r>
              <a:rPr lang="en-US" altLang="en-US" sz="3200" dirty="0"/>
              <a:t>Customer relationship management</a:t>
            </a:r>
          </a:p>
          <a:p>
            <a:pPr eaLnBrk="1" hangingPunct="1"/>
            <a:r>
              <a:rPr lang="en-US" altLang="en-US" sz="3200" dirty="0"/>
              <a:t>Text mining</a:t>
            </a:r>
          </a:p>
          <a:p>
            <a:pPr eaLnBrk="1" hangingPunct="1"/>
            <a:r>
              <a:rPr lang="en-US" altLang="en-US" sz="3200" dirty="0"/>
              <a:t>Image retrieval</a:t>
            </a:r>
          </a:p>
          <a:p>
            <a:pPr eaLnBrk="1" hangingPunct="1"/>
            <a:r>
              <a:rPr lang="en-US" altLang="en-US" sz="3200" dirty="0"/>
              <a:t>Microarray data analysis</a:t>
            </a:r>
          </a:p>
          <a:p>
            <a:pPr eaLnBrk="1" hangingPunct="1"/>
            <a:r>
              <a:rPr lang="en-US" altLang="en-US" sz="3200" dirty="0"/>
              <a:t>Protein classification</a:t>
            </a:r>
          </a:p>
          <a:p>
            <a:pPr eaLnBrk="1" hangingPunct="1"/>
            <a:r>
              <a:rPr lang="en-US" altLang="en-US" sz="3200" dirty="0"/>
              <a:t>Face recognition</a:t>
            </a:r>
          </a:p>
          <a:p>
            <a:pPr eaLnBrk="1" hangingPunct="1"/>
            <a:r>
              <a:rPr lang="en-US" altLang="en-US" sz="3200" dirty="0"/>
              <a:t>Handwritten digit recognition</a:t>
            </a:r>
          </a:p>
          <a:p>
            <a:pPr eaLnBrk="1" hangingPunct="1"/>
            <a:r>
              <a:rPr lang="en-US" altLang="en-US" sz="3200" dirty="0"/>
              <a:t>Intrusion detection</a:t>
            </a:r>
          </a:p>
          <a:p>
            <a:pPr eaLnBrk="1" hangingPunct="1"/>
            <a:endParaRPr lang="en-US" altLang="en-US" sz="3200" dirty="0"/>
          </a:p>
        </p:txBody>
      </p:sp>
      <p:sp>
        <p:nvSpPr>
          <p:cNvPr id="2" name="Date Placeholder 1"/>
          <p:cNvSpPr>
            <a:spLocks noGrp="1"/>
          </p:cNvSpPr>
          <p:nvPr>
            <p:ph type="dt" sz="half" idx="10"/>
          </p:nvPr>
        </p:nvSpPr>
        <p:spPr/>
        <p:txBody>
          <a:bodyPr/>
          <a:lstStyle/>
          <a:p>
            <a:fld id="{BE1E0656-F3F2-B44D-8854-9098F6E95C47}" type="datetime1">
              <a:rPr lang="en-US" smtClean="0"/>
              <a:t>11/28/2022</a:t>
            </a:fld>
            <a:endParaRPr lang="en-US" dirty="0"/>
          </a:p>
        </p:txBody>
      </p:sp>
      <p:sp>
        <p:nvSpPr>
          <p:cNvPr id="3" name="Footer Placeholder 2"/>
          <p:cNvSpPr>
            <a:spLocks noGrp="1"/>
          </p:cNvSpPr>
          <p:nvPr>
            <p:ph type="ftr" sz="quarter" idx="11"/>
          </p:nvPr>
        </p:nvSpPr>
        <p:spPr/>
        <p:txBody>
          <a:bodyPr/>
          <a:lstStyle/>
          <a:p>
            <a:r>
              <a:rPr lang="en-US" smtClean="0"/>
              <a:t>Intro to DS</a:t>
            </a:r>
            <a:endParaRPr lang="en-US" dirty="0"/>
          </a:p>
        </p:txBody>
      </p:sp>
    </p:spTree>
    <p:extLst>
      <p:ext uri="{BB962C8B-B14F-4D97-AF65-F5344CB8AC3E}">
        <p14:creationId xmlns:p14="http://schemas.microsoft.com/office/powerpoint/2010/main" val="33663838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lide Number Placeholder 3"/>
          <p:cNvSpPr>
            <a:spLocks noGrp="1"/>
          </p:cNvSpPr>
          <p:nvPr>
            <p:ph type="sldNum" sz="quarter" idx="10"/>
          </p:nvPr>
        </p:nvSpPr>
        <p:spPr/>
        <p:txBody>
          <a:bodyPr/>
          <a:lstStyle/>
          <a:p>
            <a:pPr>
              <a:defRPr/>
            </a:pPr>
            <a:fld id="{69AC7FB3-F026-40A3-8295-CE85ED0900F3}" type="slidenum">
              <a:rPr lang="en-US" altLang="en-US"/>
              <a:pPr>
                <a:defRPr/>
              </a:pPr>
              <a:t>9</a:t>
            </a:fld>
            <a:endParaRPr lang="en-US" altLang="en-US"/>
          </a:p>
        </p:txBody>
      </p:sp>
      <p:sp>
        <p:nvSpPr>
          <p:cNvPr id="12291" name="Rectangle 2"/>
          <p:cNvSpPr>
            <a:spLocks noGrp="1" noChangeArrowheads="1"/>
          </p:cNvSpPr>
          <p:nvPr>
            <p:ph type="title"/>
          </p:nvPr>
        </p:nvSpPr>
        <p:spPr/>
        <p:txBody>
          <a:bodyPr/>
          <a:lstStyle/>
          <a:p>
            <a:pPr eaLnBrk="1" hangingPunct="1"/>
            <a:r>
              <a:rPr lang="en-US" altLang="zh-CN" sz="3500" b="1">
                <a:ea typeface="SimSun" panose="02010600030101010101" pitchFamily="2" charset="-122"/>
              </a:rPr>
              <a:t>Document Classification</a:t>
            </a:r>
          </a:p>
        </p:txBody>
      </p:sp>
      <p:grpSp>
        <p:nvGrpSpPr>
          <p:cNvPr id="12292" name="Group 3"/>
          <p:cNvGrpSpPr>
            <a:grpSpLocks/>
          </p:cNvGrpSpPr>
          <p:nvPr/>
        </p:nvGrpSpPr>
        <p:grpSpPr bwMode="auto">
          <a:xfrm>
            <a:off x="1386840" y="2033456"/>
            <a:ext cx="3810000" cy="4191000"/>
            <a:chOff x="192" y="768"/>
            <a:chExt cx="2400" cy="2640"/>
          </a:xfrm>
        </p:grpSpPr>
        <p:sp>
          <p:nvSpPr>
            <p:cNvPr id="12315" name="AutoShape 4"/>
            <p:cNvSpPr>
              <a:spLocks noChangeArrowheads="1"/>
            </p:cNvSpPr>
            <p:nvPr/>
          </p:nvSpPr>
          <p:spPr bwMode="auto">
            <a:xfrm>
              <a:off x="644" y="1951"/>
              <a:ext cx="1355" cy="733"/>
            </a:xfrm>
            <a:prstGeom prst="irregularSeal1">
              <a:avLst/>
            </a:prstGeom>
            <a:solidFill>
              <a:srgbClr val="99CC00"/>
            </a:solidFill>
            <a:ln w="19050">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zh-CN" sz="2400" b="1">
                  <a:solidFill>
                    <a:srgbClr val="000000"/>
                  </a:solidFill>
                  <a:ea typeface="SimSun" panose="02010600030101010101" pitchFamily="2" charset="-122"/>
                </a:rPr>
                <a:t>Internet</a:t>
              </a:r>
            </a:p>
          </p:txBody>
        </p:sp>
        <p:sp>
          <p:nvSpPr>
            <p:cNvPr id="12316" name="AutoShape 5"/>
            <p:cNvSpPr>
              <a:spLocks noChangeArrowheads="1"/>
            </p:cNvSpPr>
            <p:nvPr/>
          </p:nvSpPr>
          <p:spPr bwMode="auto">
            <a:xfrm>
              <a:off x="192" y="2731"/>
              <a:ext cx="740" cy="385"/>
            </a:xfrm>
            <a:prstGeom prst="flowChartMagneticDisk">
              <a:avLst/>
            </a:prstGeom>
            <a:noFill/>
            <a:ln w="25400">
              <a:solidFill>
                <a:srgbClr val="0000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sz="1400" b="1">
                  <a:ea typeface="SimSun" panose="02010600030101010101" pitchFamily="2" charset="-122"/>
                </a:rPr>
                <a:t>ACM Portal</a:t>
              </a:r>
            </a:p>
          </p:txBody>
        </p:sp>
        <p:sp>
          <p:nvSpPr>
            <p:cNvPr id="12317" name="AutoShape 6"/>
            <p:cNvSpPr>
              <a:spLocks noChangeArrowheads="1"/>
            </p:cNvSpPr>
            <p:nvPr/>
          </p:nvSpPr>
          <p:spPr bwMode="auto">
            <a:xfrm>
              <a:off x="1852" y="2730"/>
              <a:ext cx="740" cy="385"/>
            </a:xfrm>
            <a:prstGeom prst="flowChartMagneticDisk">
              <a:avLst/>
            </a:prstGeom>
            <a:noFill/>
            <a:ln w="25400">
              <a:solidFill>
                <a:srgbClr val="0000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sz="1400" b="1">
                  <a:ea typeface="SimSun" panose="02010600030101010101" pitchFamily="2" charset="-122"/>
                </a:rPr>
                <a:t>PubMed</a:t>
              </a:r>
            </a:p>
          </p:txBody>
        </p:sp>
        <p:sp>
          <p:nvSpPr>
            <p:cNvPr id="12318" name="AutoShape 7"/>
            <p:cNvSpPr>
              <a:spLocks noChangeArrowheads="1"/>
            </p:cNvSpPr>
            <p:nvPr/>
          </p:nvSpPr>
          <p:spPr bwMode="auto">
            <a:xfrm>
              <a:off x="1014" y="2741"/>
              <a:ext cx="738" cy="366"/>
            </a:xfrm>
            <a:prstGeom prst="flowChartMagneticDisk">
              <a:avLst/>
            </a:prstGeom>
            <a:noFill/>
            <a:ln w="25400">
              <a:solidFill>
                <a:srgbClr val="0000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sz="1300" b="1">
                  <a:ea typeface="SimSun" panose="02010600030101010101" pitchFamily="2" charset="-122"/>
                </a:rPr>
                <a:t>IEEE </a:t>
              </a:r>
              <a:r>
                <a:rPr lang="en-US" altLang="zh-CN" sz="1300" b="1" i="1">
                  <a:ea typeface="SimSun" panose="02010600030101010101" pitchFamily="2" charset="-122"/>
                </a:rPr>
                <a:t>Xplore</a:t>
              </a:r>
            </a:p>
          </p:txBody>
        </p:sp>
        <p:sp>
          <p:nvSpPr>
            <p:cNvPr id="12319" name="Text Box 8"/>
            <p:cNvSpPr txBox="1">
              <a:spLocks noChangeArrowheads="1"/>
            </p:cNvSpPr>
            <p:nvPr/>
          </p:nvSpPr>
          <p:spPr bwMode="auto">
            <a:xfrm>
              <a:off x="816" y="3177"/>
              <a:ext cx="1290"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zh-CN" b="1">
                  <a:solidFill>
                    <a:srgbClr val="CC3300"/>
                  </a:solidFill>
                  <a:ea typeface="SimSun" panose="02010600030101010101" pitchFamily="2" charset="-122"/>
                </a:rPr>
                <a:t>Digital Libraries</a:t>
              </a:r>
            </a:p>
          </p:txBody>
        </p:sp>
        <p:grpSp>
          <p:nvGrpSpPr>
            <p:cNvPr id="12320" name="Group 9"/>
            <p:cNvGrpSpPr>
              <a:grpSpLocks/>
            </p:cNvGrpSpPr>
            <p:nvPr/>
          </p:nvGrpSpPr>
          <p:grpSpPr bwMode="auto">
            <a:xfrm>
              <a:off x="274" y="1016"/>
              <a:ext cx="1109" cy="812"/>
              <a:chOff x="336" y="632"/>
              <a:chExt cx="1776" cy="1359"/>
            </a:xfrm>
          </p:grpSpPr>
          <p:graphicFrame>
            <p:nvGraphicFramePr>
              <p:cNvPr id="12331" name="Object 10"/>
              <p:cNvGraphicFramePr>
                <a:graphicFrameLocks noChangeAspect="1"/>
              </p:cNvGraphicFramePr>
              <p:nvPr/>
            </p:nvGraphicFramePr>
            <p:xfrm>
              <a:off x="336" y="705"/>
              <a:ext cx="1387" cy="1171"/>
            </p:xfrm>
            <a:graphic>
              <a:graphicData uri="http://schemas.openxmlformats.org/presentationml/2006/ole">
                <mc:AlternateContent xmlns:mc="http://schemas.openxmlformats.org/markup-compatibility/2006">
                  <mc:Choice xmlns:v="urn:schemas-microsoft-com:vml" Requires="v">
                    <p:oleObj spid="_x0000_s1307" name="Bitmap Image" r:id="rId5" imgW="5472328" imgH="4620284" progId="Paint.Picture">
                      <p:embed/>
                    </p:oleObj>
                  </mc:Choice>
                  <mc:Fallback>
                    <p:oleObj name="Bitmap Image" r:id="rId5" imgW="5472328" imgH="4620284"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 y="705"/>
                            <a:ext cx="1387" cy="11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2332" name="Object 11"/>
              <p:cNvGraphicFramePr>
                <a:graphicFrameLocks noChangeAspect="1"/>
              </p:cNvGraphicFramePr>
              <p:nvPr/>
            </p:nvGraphicFramePr>
            <p:xfrm>
              <a:off x="624" y="1056"/>
              <a:ext cx="1104" cy="935"/>
            </p:xfrm>
            <a:graphic>
              <a:graphicData uri="http://schemas.openxmlformats.org/presentationml/2006/ole">
                <mc:AlternateContent xmlns:mc="http://schemas.openxmlformats.org/markup-compatibility/2006">
                  <mc:Choice xmlns:v="urn:schemas-microsoft-com:vml" Requires="v">
                    <p:oleObj spid="_x0000_s1308" name="Bitmap Image" r:id="rId7" imgW="5288097" imgH="4476967" progId="Paint.Picture">
                      <p:embed/>
                    </p:oleObj>
                  </mc:Choice>
                  <mc:Fallback>
                    <p:oleObj name="Bitmap Image" r:id="rId7" imgW="5288097" imgH="4476967" progId="Paint.Picture">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 y="1056"/>
                            <a:ext cx="1104" cy="9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2333" name="Object 12"/>
              <p:cNvGraphicFramePr>
                <a:graphicFrameLocks noChangeAspect="1"/>
              </p:cNvGraphicFramePr>
              <p:nvPr/>
            </p:nvGraphicFramePr>
            <p:xfrm>
              <a:off x="912" y="632"/>
              <a:ext cx="1200" cy="808"/>
            </p:xfrm>
            <a:graphic>
              <a:graphicData uri="http://schemas.openxmlformats.org/presentationml/2006/ole">
                <mc:AlternateContent xmlns:mc="http://schemas.openxmlformats.org/markup-compatibility/2006">
                  <mc:Choice xmlns:v="urn:schemas-microsoft-com:vml" Requires="v">
                    <p:oleObj spid="_x0000_s1309" name="Bitmap Image" r:id="rId9" imgW="6652767" imgH="4476967" progId="Paint.Picture">
                      <p:embed/>
                    </p:oleObj>
                  </mc:Choice>
                  <mc:Fallback>
                    <p:oleObj name="Bitmap Image" r:id="rId9" imgW="6652767" imgH="4476967" progId="Paint.Picture">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2" y="632"/>
                            <a:ext cx="1200" cy="8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pSp>
        <p:grpSp>
          <p:nvGrpSpPr>
            <p:cNvPr id="12321" name="Group 13"/>
            <p:cNvGrpSpPr>
              <a:grpSpLocks/>
            </p:cNvGrpSpPr>
            <p:nvPr/>
          </p:nvGrpSpPr>
          <p:grpSpPr bwMode="auto">
            <a:xfrm>
              <a:off x="1712" y="1126"/>
              <a:ext cx="862" cy="779"/>
              <a:chOff x="1776" y="624"/>
              <a:chExt cx="1440" cy="1185"/>
            </a:xfrm>
          </p:grpSpPr>
          <p:graphicFrame>
            <p:nvGraphicFramePr>
              <p:cNvPr id="12329" name="Object 14"/>
              <p:cNvGraphicFramePr>
                <a:graphicFrameLocks noChangeAspect="1"/>
              </p:cNvGraphicFramePr>
              <p:nvPr/>
            </p:nvGraphicFramePr>
            <p:xfrm>
              <a:off x="1776" y="864"/>
              <a:ext cx="1200" cy="945"/>
            </p:xfrm>
            <a:graphic>
              <a:graphicData uri="http://schemas.openxmlformats.org/presentationml/2006/ole">
                <mc:AlternateContent xmlns:mc="http://schemas.openxmlformats.org/markup-compatibility/2006">
                  <mc:Choice xmlns:v="urn:schemas-microsoft-com:vml" Requires="v">
                    <p:oleObj spid="_x0000_s1310" name="Bitmap Image" r:id="rId11" imgW="3500379" imgH="2756634" progId="Paint.Picture">
                      <p:embed/>
                    </p:oleObj>
                  </mc:Choice>
                  <mc:Fallback>
                    <p:oleObj name="Bitmap Image" r:id="rId11" imgW="3500379" imgH="2756634" progId="Paint.Picture">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76" y="864"/>
                            <a:ext cx="1200" cy="9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2330" name="Object 15"/>
              <p:cNvGraphicFramePr>
                <a:graphicFrameLocks noChangeAspect="1"/>
              </p:cNvGraphicFramePr>
              <p:nvPr/>
            </p:nvGraphicFramePr>
            <p:xfrm>
              <a:off x="2016" y="624"/>
              <a:ext cx="1200" cy="945"/>
            </p:xfrm>
            <a:graphic>
              <a:graphicData uri="http://schemas.openxmlformats.org/presentationml/2006/ole">
                <mc:AlternateContent xmlns:mc="http://schemas.openxmlformats.org/markup-compatibility/2006">
                  <mc:Choice xmlns:v="urn:schemas-microsoft-com:vml" Requires="v">
                    <p:oleObj spid="_x0000_s1311" name="Bitmap Image" r:id="rId13" imgW="3500379" imgH="2756634" progId="Paint.Picture">
                      <p:embed/>
                    </p:oleObj>
                  </mc:Choice>
                  <mc:Fallback>
                    <p:oleObj name="Bitmap Image" r:id="rId13" imgW="3500379" imgH="2756634" progId="Paint.Picture">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16" y="624"/>
                            <a:ext cx="1200" cy="9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pSp>
        <p:sp>
          <p:nvSpPr>
            <p:cNvPr id="12322" name="Text Box 16"/>
            <p:cNvSpPr txBox="1">
              <a:spLocks noChangeArrowheads="1"/>
            </p:cNvSpPr>
            <p:nvPr/>
          </p:nvSpPr>
          <p:spPr bwMode="auto">
            <a:xfrm>
              <a:off x="446" y="768"/>
              <a:ext cx="945"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zh-CN" b="1">
                  <a:solidFill>
                    <a:srgbClr val="CC3300"/>
                  </a:solidFill>
                  <a:ea typeface="SimSun" panose="02010600030101010101" pitchFamily="2" charset="-122"/>
                </a:rPr>
                <a:t>Web Pages</a:t>
              </a:r>
            </a:p>
          </p:txBody>
        </p:sp>
        <p:sp>
          <p:nvSpPr>
            <p:cNvPr id="12323" name="Text Box 17"/>
            <p:cNvSpPr txBox="1">
              <a:spLocks noChangeArrowheads="1"/>
            </p:cNvSpPr>
            <p:nvPr/>
          </p:nvSpPr>
          <p:spPr bwMode="auto">
            <a:xfrm>
              <a:off x="1891" y="864"/>
              <a:ext cx="618"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zh-CN" b="1">
                  <a:solidFill>
                    <a:srgbClr val="CC3300"/>
                  </a:solidFill>
                  <a:ea typeface="SimSun" panose="02010600030101010101" pitchFamily="2" charset="-122"/>
                </a:rPr>
                <a:t>Emails</a:t>
              </a:r>
            </a:p>
          </p:txBody>
        </p:sp>
        <p:sp>
          <p:nvSpPr>
            <p:cNvPr id="12324" name="Line 18"/>
            <p:cNvSpPr>
              <a:spLocks noChangeShapeType="1"/>
            </p:cNvSpPr>
            <p:nvPr/>
          </p:nvSpPr>
          <p:spPr bwMode="auto">
            <a:xfrm flipH="1" flipV="1">
              <a:off x="998" y="1835"/>
              <a:ext cx="82" cy="273"/>
            </a:xfrm>
            <a:prstGeom prst="line">
              <a:avLst/>
            </a:prstGeom>
            <a:noFill/>
            <a:ln w="38100">
              <a:solidFill>
                <a:srgbClr val="CC33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2325" name="Line 19"/>
            <p:cNvSpPr>
              <a:spLocks noChangeShapeType="1"/>
            </p:cNvSpPr>
            <p:nvPr/>
          </p:nvSpPr>
          <p:spPr bwMode="auto">
            <a:xfrm flipV="1">
              <a:off x="1876" y="1944"/>
              <a:ext cx="205" cy="156"/>
            </a:xfrm>
            <a:prstGeom prst="line">
              <a:avLst/>
            </a:prstGeom>
            <a:noFill/>
            <a:ln w="38100">
              <a:solidFill>
                <a:srgbClr val="CC33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2326" name="Line 20"/>
            <p:cNvSpPr>
              <a:spLocks noChangeShapeType="1"/>
            </p:cNvSpPr>
            <p:nvPr/>
          </p:nvSpPr>
          <p:spPr bwMode="auto">
            <a:xfrm flipH="1">
              <a:off x="685" y="2567"/>
              <a:ext cx="205" cy="156"/>
            </a:xfrm>
            <a:prstGeom prst="line">
              <a:avLst/>
            </a:prstGeom>
            <a:noFill/>
            <a:ln w="38100">
              <a:solidFill>
                <a:srgbClr val="CC33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2327" name="Line 21"/>
            <p:cNvSpPr>
              <a:spLocks noChangeShapeType="1"/>
            </p:cNvSpPr>
            <p:nvPr/>
          </p:nvSpPr>
          <p:spPr bwMode="auto">
            <a:xfrm>
              <a:off x="1342" y="2528"/>
              <a:ext cx="0" cy="195"/>
            </a:xfrm>
            <a:prstGeom prst="line">
              <a:avLst/>
            </a:prstGeom>
            <a:noFill/>
            <a:ln w="38100">
              <a:solidFill>
                <a:srgbClr val="CC33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2328" name="Line 22"/>
            <p:cNvSpPr>
              <a:spLocks noChangeShapeType="1"/>
            </p:cNvSpPr>
            <p:nvPr/>
          </p:nvSpPr>
          <p:spPr bwMode="auto">
            <a:xfrm>
              <a:off x="1835" y="2489"/>
              <a:ext cx="164" cy="234"/>
            </a:xfrm>
            <a:prstGeom prst="line">
              <a:avLst/>
            </a:prstGeom>
            <a:noFill/>
            <a:ln w="38100">
              <a:solidFill>
                <a:srgbClr val="CC33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grpSp>
      <p:sp>
        <p:nvSpPr>
          <p:cNvPr id="602135" name="Rectangle 23"/>
          <p:cNvSpPr>
            <a:spLocks noChangeArrowheads="1"/>
          </p:cNvSpPr>
          <p:nvPr/>
        </p:nvSpPr>
        <p:spPr bwMode="auto">
          <a:xfrm>
            <a:off x="5654040" y="4395656"/>
            <a:ext cx="4572000" cy="2209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r>
              <a:rPr lang="en-US" altLang="zh-CN" sz="2200" b="1">
                <a:solidFill>
                  <a:schemeClr val="accent1"/>
                </a:solidFill>
                <a:ea typeface="SimSun" panose="02010600030101010101" pitchFamily="2" charset="-122"/>
              </a:rPr>
              <a:t>Task:</a:t>
            </a:r>
            <a:r>
              <a:rPr lang="en-US" altLang="zh-CN" sz="2200">
                <a:ea typeface="SimSun" panose="02010600030101010101" pitchFamily="2" charset="-122"/>
              </a:rPr>
              <a:t> To classify unlabeled documents into categories</a:t>
            </a:r>
          </a:p>
          <a:p>
            <a:pPr eaLnBrk="1" hangingPunct="1"/>
            <a:r>
              <a:rPr lang="en-US" altLang="zh-CN" sz="2200" b="1">
                <a:solidFill>
                  <a:srgbClr val="FF0000"/>
                </a:solidFill>
                <a:ea typeface="SimSun" panose="02010600030101010101" pitchFamily="2" charset="-122"/>
              </a:rPr>
              <a:t>Challenge:</a:t>
            </a:r>
            <a:r>
              <a:rPr lang="en-US" altLang="zh-CN" sz="2200">
                <a:ea typeface="SimSun" panose="02010600030101010101" pitchFamily="2" charset="-122"/>
              </a:rPr>
              <a:t>  thousands of terms</a:t>
            </a:r>
          </a:p>
          <a:p>
            <a:pPr eaLnBrk="1" hangingPunct="1"/>
            <a:r>
              <a:rPr lang="en-US" altLang="zh-CN" sz="2200" b="1">
                <a:solidFill>
                  <a:srgbClr val="3366FF"/>
                </a:solidFill>
                <a:ea typeface="SimSun" panose="02010600030101010101" pitchFamily="2" charset="-122"/>
              </a:rPr>
              <a:t>Solution:</a:t>
            </a:r>
            <a:r>
              <a:rPr lang="en-US" altLang="zh-CN" sz="2200">
                <a:ea typeface="SimSun" panose="02010600030101010101" pitchFamily="2" charset="-122"/>
              </a:rPr>
              <a:t> to apply dimensionality reduction</a:t>
            </a:r>
            <a:endParaRPr lang="en-US" altLang="zh-CN" sz="2200">
              <a:latin typeface="Times New Roman" panose="02020603050405020304" pitchFamily="18" charset="0"/>
              <a:ea typeface="SimSun" panose="02010600030101010101" pitchFamily="2" charset="-122"/>
            </a:endParaRPr>
          </a:p>
        </p:txBody>
      </p:sp>
      <p:grpSp>
        <p:nvGrpSpPr>
          <p:cNvPr id="602136" name="Group 24"/>
          <p:cNvGrpSpPr>
            <a:grpSpLocks/>
          </p:cNvGrpSpPr>
          <p:nvPr/>
        </p:nvGrpSpPr>
        <p:grpSpPr bwMode="auto">
          <a:xfrm>
            <a:off x="5501640" y="1715956"/>
            <a:ext cx="4643438" cy="2298700"/>
            <a:chOff x="2736" y="576"/>
            <a:chExt cx="2925" cy="1448"/>
          </a:xfrm>
        </p:grpSpPr>
        <p:sp>
          <p:nvSpPr>
            <p:cNvPr id="12295" name="Rectangle 25"/>
            <p:cNvSpPr>
              <a:spLocks noChangeArrowheads="1"/>
            </p:cNvSpPr>
            <p:nvPr/>
          </p:nvSpPr>
          <p:spPr bwMode="auto">
            <a:xfrm>
              <a:off x="3648" y="1170"/>
              <a:ext cx="288"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b="1">
                  <a:latin typeface="Bookman" pitchFamily="18" charset="0"/>
                  <a:ea typeface="SimSun" panose="02010600030101010101" pitchFamily="2" charset="-122"/>
                </a:rPr>
                <a:t>D</a:t>
              </a:r>
              <a:r>
                <a:rPr lang="en-US" altLang="zh-CN" b="1" baseline="-10000">
                  <a:latin typeface="Bookman" pitchFamily="18" charset="0"/>
                  <a:ea typeface="SimSun" panose="02010600030101010101" pitchFamily="2" charset="-122"/>
                </a:rPr>
                <a:t>1</a:t>
              </a:r>
            </a:p>
          </p:txBody>
        </p:sp>
        <p:sp>
          <p:nvSpPr>
            <p:cNvPr id="12296" name="Rectangle 26"/>
            <p:cNvSpPr>
              <a:spLocks noChangeArrowheads="1"/>
            </p:cNvSpPr>
            <p:nvPr/>
          </p:nvSpPr>
          <p:spPr bwMode="auto">
            <a:xfrm>
              <a:off x="3648" y="1374"/>
              <a:ext cx="288"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b="1">
                  <a:latin typeface="Bookman" pitchFamily="18" charset="0"/>
                  <a:ea typeface="SimSun" panose="02010600030101010101" pitchFamily="2" charset="-122"/>
                </a:rPr>
                <a:t>D</a:t>
              </a:r>
              <a:r>
                <a:rPr lang="en-US" altLang="zh-CN" b="1" baseline="-10000">
                  <a:latin typeface="Bookman" pitchFamily="18" charset="0"/>
                  <a:ea typeface="SimSun" panose="02010600030101010101" pitchFamily="2" charset="-122"/>
                </a:rPr>
                <a:t>2</a:t>
              </a:r>
            </a:p>
          </p:txBody>
        </p:sp>
        <p:sp>
          <p:nvSpPr>
            <p:cNvPr id="12297" name="Rectangle 27"/>
            <p:cNvSpPr>
              <a:spLocks noChangeArrowheads="1"/>
            </p:cNvSpPr>
            <p:nvPr/>
          </p:nvSpPr>
          <p:spPr bwMode="auto">
            <a:xfrm>
              <a:off x="5357" y="1140"/>
              <a:ext cx="288"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sz="1600" b="1">
                  <a:latin typeface="Bookman" pitchFamily="18" charset="0"/>
                  <a:ea typeface="SimSun" panose="02010600030101010101" pitchFamily="2" charset="-122"/>
                </a:rPr>
                <a:t>Sports</a:t>
              </a:r>
              <a:endParaRPr lang="en-US" altLang="zh-CN" sz="1600" b="1" baseline="-10000">
                <a:latin typeface="Bookman" pitchFamily="18" charset="0"/>
                <a:ea typeface="SimSun" panose="02010600030101010101" pitchFamily="2" charset="-122"/>
              </a:endParaRPr>
            </a:p>
          </p:txBody>
        </p:sp>
        <p:sp>
          <p:nvSpPr>
            <p:cNvPr id="12298" name="Rectangle 28"/>
            <p:cNvSpPr>
              <a:spLocks noChangeArrowheads="1"/>
            </p:cNvSpPr>
            <p:nvPr/>
          </p:nvSpPr>
          <p:spPr bwMode="auto">
            <a:xfrm>
              <a:off x="3696" y="894"/>
              <a:ext cx="1920" cy="288"/>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lgn="ctr">
                  <a:solidFill>
                    <a:schemeClr val="bg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b="1">
                  <a:latin typeface="Bookman" pitchFamily="18" charset="0"/>
                  <a:ea typeface="SimSun" panose="02010600030101010101" pitchFamily="2" charset="-122"/>
                </a:rPr>
                <a:t>T</a:t>
              </a:r>
              <a:r>
                <a:rPr lang="en-US" altLang="zh-CN" b="1" baseline="-10000">
                  <a:latin typeface="Bookman" pitchFamily="18" charset="0"/>
                  <a:ea typeface="SimSun" panose="02010600030101010101" pitchFamily="2" charset="-122"/>
                </a:rPr>
                <a:t>1 </a:t>
              </a:r>
              <a:r>
                <a:rPr lang="en-US" altLang="zh-CN" b="1">
                  <a:latin typeface="Bookman" pitchFamily="18" charset="0"/>
                  <a:ea typeface="SimSun" panose="02010600030101010101" pitchFamily="2" charset="-122"/>
                </a:rPr>
                <a:t> T</a:t>
              </a:r>
              <a:r>
                <a:rPr lang="en-US" altLang="zh-CN" b="1" baseline="-10000">
                  <a:latin typeface="Bookman" pitchFamily="18" charset="0"/>
                  <a:ea typeface="SimSun" panose="02010600030101010101" pitchFamily="2" charset="-122"/>
                </a:rPr>
                <a:t>2 </a:t>
              </a:r>
              <a:r>
                <a:rPr lang="en-US" altLang="zh-CN" b="1">
                  <a:latin typeface="Bookman" pitchFamily="18" charset="0"/>
                  <a:ea typeface="SimSun" panose="02010600030101010101" pitchFamily="2" charset="-122"/>
                </a:rPr>
                <a:t>  ….……  T</a:t>
              </a:r>
              <a:r>
                <a:rPr lang="en-US" altLang="zh-CN" b="1" baseline="-10000">
                  <a:latin typeface="Bookman" pitchFamily="18" charset="0"/>
                  <a:ea typeface="SimSun" panose="02010600030101010101" pitchFamily="2" charset="-122"/>
                </a:rPr>
                <a:t>N</a:t>
              </a:r>
            </a:p>
          </p:txBody>
        </p:sp>
        <p:sp>
          <p:nvSpPr>
            <p:cNvPr id="12299" name="Rectangle 29"/>
            <p:cNvSpPr>
              <a:spLocks noChangeArrowheads="1"/>
            </p:cNvSpPr>
            <p:nvPr/>
          </p:nvSpPr>
          <p:spPr bwMode="auto">
            <a:xfrm>
              <a:off x="3668" y="1155"/>
              <a:ext cx="1920" cy="288"/>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lgn="ctr">
                  <a:solidFill>
                    <a:schemeClr val="bg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b="1">
                  <a:latin typeface="Bookman" pitchFamily="18" charset="0"/>
                  <a:ea typeface="SimSun" panose="02010600030101010101" pitchFamily="2" charset="-122"/>
                </a:rPr>
                <a:t>12   0</a:t>
              </a:r>
              <a:r>
                <a:rPr lang="en-US" altLang="zh-CN" b="1" baseline="-10000">
                  <a:latin typeface="Bookman" pitchFamily="18" charset="0"/>
                  <a:ea typeface="SimSun" panose="02010600030101010101" pitchFamily="2" charset="-122"/>
                </a:rPr>
                <a:t>    </a:t>
              </a:r>
              <a:r>
                <a:rPr lang="en-US" altLang="zh-CN" b="1">
                  <a:latin typeface="Bookman" pitchFamily="18" charset="0"/>
                  <a:ea typeface="SimSun" panose="02010600030101010101" pitchFamily="2" charset="-122"/>
                </a:rPr>
                <a:t>….……   6</a:t>
              </a:r>
              <a:endParaRPr lang="en-US" altLang="zh-CN" b="1" baseline="-10000">
                <a:latin typeface="Bookman" pitchFamily="18" charset="0"/>
                <a:ea typeface="SimSun" panose="02010600030101010101" pitchFamily="2" charset="-122"/>
              </a:endParaRPr>
            </a:p>
          </p:txBody>
        </p:sp>
        <p:sp>
          <p:nvSpPr>
            <p:cNvPr id="12300" name="Rectangle 30"/>
            <p:cNvSpPr>
              <a:spLocks noChangeArrowheads="1"/>
            </p:cNvSpPr>
            <p:nvPr/>
          </p:nvSpPr>
          <p:spPr bwMode="auto">
            <a:xfrm>
              <a:off x="3648" y="1728"/>
              <a:ext cx="288"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b="1">
                  <a:latin typeface="Bookman" pitchFamily="18" charset="0"/>
                  <a:ea typeface="SimSun" panose="02010600030101010101" pitchFamily="2" charset="-122"/>
                </a:rPr>
                <a:t>D</a:t>
              </a:r>
              <a:r>
                <a:rPr lang="en-US" altLang="zh-CN" b="1" baseline="-10000">
                  <a:latin typeface="Bookman" pitchFamily="18" charset="0"/>
                  <a:ea typeface="SimSun" panose="02010600030101010101" pitchFamily="2" charset="-122"/>
                </a:rPr>
                <a:t>M</a:t>
              </a:r>
            </a:p>
          </p:txBody>
        </p:sp>
        <p:sp>
          <p:nvSpPr>
            <p:cNvPr id="12301" name="Rectangle 31"/>
            <p:cNvSpPr>
              <a:spLocks noChangeArrowheads="1"/>
            </p:cNvSpPr>
            <p:nvPr/>
          </p:nvSpPr>
          <p:spPr bwMode="auto">
            <a:xfrm>
              <a:off x="5330" y="900"/>
              <a:ext cx="288"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b="1">
                  <a:solidFill>
                    <a:srgbClr val="CC3300"/>
                  </a:solidFill>
                  <a:latin typeface="Bookman" pitchFamily="18" charset="0"/>
                  <a:ea typeface="SimSun" panose="02010600030101010101" pitchFamily="2" charset="-122"/>
                </a:rPr>
                <a:t>C</a:t>
              </a:r>
            </a:p>
          </p:txBody>
        </p:sp>
        <p:sp>
          <p:nvSpPr>
            <p:cNvPr id="12302" name="Rectangle 32"/>
            <p:cNvSpPr>
              <a:spLocks noChangeArrowheads="1"/>
            </p:cNvSpPr>
            <p:nvPr/>
          </p:nvSpPr>
          <p:spPr bwMode="auto">
            <a:xfrm>
              <a:off x="5357" y="1356"/>
              <a:ext cx="288"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sz="1600" b="1">
                  <a:latin typeface="Bookman" pitchFamily="18" charset="0"/>
                  <a:ea typeface="SimSun" panose="02010600030101010101" pitchFamily="2" charset="-122"/>
                </a:rPr>
                <a:t>Travel</a:t>
              </a:r>
            </a:p>
          </p:txBody>
        </p:sp>
        <p:sp>
          <p:nvSpPr>
            <p:cNvPr id="12303" name="Rectangle 33"/>
            <p:cNvSpPr>
              <a:spLocks noChangeArrowheads="1"/>
            </p:cNvSpPr>
            <p:nvPr/>
          </p:nvSpPr>
          <p:spPr bwMode="auto">
            <a:xfrm>
              <a:off x="5366" y="1736"/>
              <a:ext cx="288"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sz="1600" b="1">
                  <a:latin typeface="Bookman" pitchFamily="18" charset="0"/>
                  <a:ea typeface="SimSun" panose="02010600030101010101" pitchFamily="2" charset="-122"/>
                </a:rPr>
                <a:t>Jobs</a:t>
              </a:r>
              <a:endParaRPr lang="en-US" altLang="zh-CN" sz="1600" b="1" baseline="-10000">
                <a:latin typeface="Bookman" pitchFamily="18" charset="0"/>
                <a:ea typeface="SimSun" panose="02010600030101010101" pitchFamily="2" charset="-122"/>
              </a:endParaRPr>
            </a:p>
          </p:txBody>
        </p:sp>
        <p:sp>
          <p:nvSpPr>
            <p:cNvPr id="12304" name="Rectangle 34"/>
            <p:cNvSpPr>
              <a:spLocks noChangeArrowheads="1"/>
            </p:cNvSpPr>
            <p:nvPr/>
          </p:nvSpPr>
          <p:spPr bwMode="auto">
            <a:xfrm rot="5400000">
              <a:off x="3937" y="1615"/>
              <a:ext cx="528" cy="21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lgn="ctr">
                  <a:solidFill>
                    <a:schemeClr val="bg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b="1">
                  <a:latin typeface="Times New Roman" panose="02020603050405020304" pitchFamily="18" charset="0"/>
                  <a:ea typeface="SimSun" panose="02010600030101010101" pitchFamily="2" charset="-122"/>
                </a:rPr>
                <a:t>…</a:t>
              </a:r>
              <a:endParaRPr lang="en-US" altLang="zh-CN" b="1" baseline="-10000">
                <a:latin typeface="Times New Roman" panose="02020603050405020304" pitchFamily="18" charset="0"/>
                <a:ea typeface="SimSun" panose="02010600030101010101" pitchFamily="2" charset="-122"/>
              </a:endParaRPr>
            </a:p>
          </p:txBody>
        </p:sp>
        <p:sp>
          <p:nvSpPr>
            <p:cNvPr id="12305" name="Rectangle 35"/>
            <p:cNvSpPr>
              <a:spLocks noChangeArrowheads="1"/>
            </p:cNvSpPr>
            <p:nvPr/>
          </p:nvSpPr>
          <p:spPr bwMode="auto">
            <a:xfrm rot="5400000">
              <a:off x="4911" y="1606"/>
              <a:ext cx="528" cy="21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lgn="ctr">
                  <a:solidFill>
                    <a:schemeClr val="bg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b="1">
                  <a:latin typeface="Times New Roman" panose="02020603050405020304" pitchFamily="18" charset="0"/>
                  <a:ea typeface="SimSun" panose="02010600030101010101" pitchFamily="2" charset="-122"/>
                </a:rPr>
                <a:t>…</a:t>
              </a:r>
              <a:endParaRPr lang="en-US" altLang="zh-CN" b="1" baseline="-10000">
                <a:latin typeface="Times New Roman" panose="02020603050405020304" pitchFamily="18" charset="0"/>
                <a:ea typeface="SimSun" panose="02010600030101010101" pitchFamily="2" charset="-122"/>
              </a:endParaRPr>
            </a:p>
          </p:txBody>
        </p:sp>
        <p:sp>
          <p:nvSpPr>
            <p:cNvPr id="12306" name="Rectangle 36"/>
            <p:cNvSpPr>
              <a:spLocks noChangeArrowheads="1"/>
            </p:cNvSpPr>
            <p:nvPr/>
          </p:nvSpPr>
          <p:spPr bwMode="auto">
            <a:xfrm rot="5400000">
              <a:off x="5292" y="1606"/>
              <a:ext cx="528" cy="21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lgn="ctr">
                  <a:solidFill>
                    <a:schemeClr val="bg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b="1">
                  <a:latin typeface="Times New Roman" panose="02020603050405020304" pitchFamily="18" charset="0"/>
                  <a:ea typeface="SimSun" panose="02010600030101010101" pitchFamily="2" charset="-122"/>
                </a:rPr>
                <a:t>…</a:t>
              </a:r>
              <a:endParaRPr lang="en-US" altLang="zh-CN" b="1" baseline="-10000">
                <a:latin typeface="Times New Roman" panose="02020603050405020304" pitchFamily="18" charset="0"/>
                <a:ea typeface="SimSun" panose="02010600030101010101" pitchFamily="2" charset="-122"/>
              </a:endParaRPr>
            </a:p>
          </p:txBody>
        </p:sp>
        <p:sp>
          <p:nvSpPr>
            <p:cNvPr id="12307" name="AutoShape 37"/>
            <p:cNvSpPr>
              <a:spLocks/>
            </p:cNvSpPr>
            <p:nvPr/>
          </p:nvSpPr>
          <p:spPr bwMode="auto">
            <a:xfrm>
              <a:off x="3534" y="1278"/>
              <a:ext cx="135" cy="624"/>
            </a:xfrm>
            <a:prstGeom prst="leftBrace">
              <a:avLst>
                <a:gd name="adj1" fmla="val 38519"/>
                <a:gd name="adj2" fmla="val 50000"/>
              </a:avLst>
            </a:prstGeom>
            <a:noFill/>
            <a:ln w="22225">
              <a:solidFill>
                <a:srgbClr val="CC33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308" name="AutoShape 38"/>
            <p:cNvSpPr>
              <a:spLocks/>
            </p:cNvSpPr>
            <p:nvPr/>
          </p:nvSpPr>
          <p:spPr bwMode="auto">
            <a:xfrm rot="5400000">
              <a:off x="4560" y="288"/>
              <a:ext cx="144" cy="1104"/>
            </a:xfrm>
            <a:prstGeom prst="leftBrace">
              <a:avLst>
                <a:gd name="adj1" fmla="val 63889"/>
                <a:gd name="adj2" fmla="val 50000"/>
              </a:avLst>
            </a:prstGeom>
            <a:noFill/>
            <a:ln w="22225">
              <a:solidFill>
                <a:srgbClr val="CC33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309" name="Text Box 39"/>
            <p:cNvSpPr txBox="1">
              <a:spLocks noChangeArrowheads="1"/>
            </p:cNvSpPr>
            <p:nvPr/>
          </p:nvSpPr>
          <p:spPr bwMode="auto">
            <a:xfrm>
              <a:off x="4368" y="576"/>
              <a:ext cx="960"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zh-CN" b="1">
                  <a:solidFill>
                    <a:srgbClr val="CC3300"/>
                  </a:solidFill>
                  <a:ea typeface="SimSun" panose="02010600030101010101" pitchFamily="2" charset="-122"/>
                </a:rPr>
                <a:t>Terms</a:t>
              </a:r>
            </a:p>
          </p:txBody>
        </p:sp>
        <p:sp>
          <p:nvSpPr>
            <p:cNvPr id="12310" name="Text Box 40"/>
            <p:cNvSpPr txBox="1">
              <a:spLocks noChangeArrowheads="1"/>
            </p:cNvSpPr>
            <p:nvPr/>
          </p:nvSpPr>
          <p:spPr bwMode="auto">
            <a:xfrm>
              <a:off x="2736" y="1545"/>
              <a:ext cx="960"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zh-CN" b="1">
                  <a:solidFill>
                    <a:srgbClr val="CC3300"/>
                  </a:solidFill>
                  <a:ea typeface="SimSun" panose="02010600030101010101" pitchFamily="2" charset="-122"/>
                </a:rPr>
                <a:t>Documents</a:t>
              </a:r>
            </a:p>
          </p:txBody>
        </p:sp>
        <p:sp>
          <p:nvSpPr>
            <p:cNvPr id="12311" name="Rectangle 41"/>
            <p:cNvSpPr>
              <a:spLocks noChangeArrowheads="1"/>
            </p:cNvSpPr>
            <p:nvPr/>
          </p:nvSpPr>
          <p:spPr bwMode="auto">
            <a:xfrm>
              <a:off x="3661" y="1379"/>
              <a:ext cx="1920" cy="288"/>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lgn="ctr">
                  <a:solidFill>
                    <a:schemeClr val="bg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zh-CN" altLang="en-US" b="1">
                  <a:latin typeface="Bookman" pitchFamily="18" charset="0"/>
                  <a:ea typeface="SimSun" panose="02010600030101010101" pitchFamily="2" charset="-122"/>
                </a:rPr>
                <a:t>  </a:t>
              </a:r>
              <a:r>
                <a:rPr lang="en-US" altLang="zh-CN" b="1">
                  <a:latin typeface="Bookman" pitchFamily="18" charset="0"/>
                  <a:ea typeface="SimSun" panose="02010600030101010101" pitchFamily="2" charset="-122"/>
                </a:rPr>
                <a:t>3   10</a:t>
              </a:r>
              <a:r>
                <a:rPr lang="en-US" altLang="zh-CN" b="1" baseline="-10000">
                  <a:latin typeface="Bookman" pitchFamily="18" charset="0"/>
                  <a:ea typeface="SimSun" panose="02010600030101010101" pitchFamily="2" charset="-122"/>
                </a:rPr>
                <a:t>   </a:t>
              </a:r>
              <a:r>
                <a:rPr lang="en-US" altLang="zh-CN" b="1">
                  <a:latin typeface="Bookman" pitchFamily="18" charset="0"/>
                  <a:ea typeface="SimSun" panose="02010600030101010101" pitchFamily="2" charset="-122"/>
                </a:rPr>
                <a:t>….……  28</a:t>
              </a:r>
              <a:endParaRPr lang="en-US" altLang="zh-CN" b="1" baseline="-10000">
                <a:latin typeface="Bookman" pitchFamily="18" charset="0"/>
                <a:ea typeface="SimSun" panose="02010600030101010101" pitchFamily="2" charset="-122"/>
              </a:endParaRPr>
            </a:p>
          </p:txBody>
        </p:sp>
        <p:sp>
          <p:nvSpPr>
            <p:cNvPr id="12312" name="Rectangle 42"/>
            <p:cNvSpPr>
              <a:spLocks noChangeArrowheads="1"/>
            </p:cNvSpPr>
            <p:nvPr/>
          </p:nvSpPr>
          <p:spPr bwMode="auto">
            <a:xfrm>
              <a:off x="3668" y="1728"/>
              <a:ext cx="1920" cy="288"/>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lgn="ctr">
                  <a:solidFill>
                    <a:schemeClr val="bg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zh-CN" altLang="en-US" b="1" dirty="0">
                  <a:latin typeface="Bookman" pitchFamily="18" charset="0"/>
                  <a:ea typeface="SimSun" panose="02010600030101010101" pitchFamily="2" charset="-122"/>
                </a:rPr>
                <a:t>  </a:t>
              </a:r>
              <a:r>
                <a:rPr lang="en-US" altLang="zh-CN" b="1" dirty="0">
                  <a:latin typeface="Bookman" pitchFamily="18" charset="0"/>
                  <a:ea typeface="SimSun" panose="02010600030101010101" pitchFamily="2" charset="-122"/>
                </a:rPr>
                <a:t>0   11</a:t>
              </a:r>
              <a:r>
                <a:rPr lang="en-US" altLang="zh-CN" b="1" baseline="-10000" dirty="0">
                  <a:latin typeface="Bookman" pitchFamily="18" charset="0"/>
                  <a:ea typeface="SimSun" panose="02010600030101010101" pitchFamily="2" charset="-122"/>
                </a:rPr>
                <a:t>   </a:t>
              </a:r>
              <a:r>
                <a:rPr lang="en-US" altLang="zh-CN" b="1" dirty="0">
                  <a:latin typeface="Bookman" pitchFamily="18" charset="0"/>
                  <a:ea typeface="SimSun" panose="02010600030101010101" pitchFamily="2" charset="-122"/>
                </a:rPr>
                <a:t>….……  16</a:t>
              </a:r>
              <a:endParaRPr lang="en-US" altLang="zh-CN" b="1" baseline="-10000" dirty="0">
                <a:latin typeface="Bookman" pitchFamily="18" charset="0"/>
                <a:ea typeface="SimSun" panose="02010600030101010101" pitchFamily="2" charset="-122"/>
              </a:endParaRPr>
            </a:p>
          </p:txBody>
        </p:sp>
        <p:sp>
          <p:nvSpPr>
            <p:cNvPr id="12313" name="Rectangle 43"/>
            <p:cNvSpPr>
              <a:spLocks noChangeArrowheads="1"/>
            </p:cNvSpPr>
            <p:nvPr/>
          </p:nvSpPr>
          <p:spPr bwMode="auto">
            <a:xfrm rot="5400000">
              <a:off x="3560" y="1606"/>
              <a:ext cx="528" cy="21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lgn="ctr">
                  <a:solidFill>
                    <a:schemeClr val="bg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b="1">
                  <a:latin typeface="Times New Roman" panose="02020603050405020304" pitchFamily="18" charset="0"/>
                  <a:ea typeface="SimSun" panose="02010600030101010101" pitchFamily="2" charset="-122"/>
                </a:rPr>
                <a:t>…</a:t>
              </a:r>
              <a:endParaRPr lang="en-US" altLang="zh-CN" b="1" baseline="-10000">
                <a:latin typeface="Times New Roman" panose="02020603050405020304" pitchFamily="18" charset="0"/>
                <a:ea typeface="SimSun" panose="02010600030101010101" pitchFamily="2" charset="-122"/>
              </a:endParaRPr>
            </a:p>
          </p:txBody>
        </p:sp>
        <p:sp>
          <p:nvSpPr>
            <p:cNvPr id="12314" name="Rectangle 44"/>
            <p:cNvSpPr>
              <a:spLocks noChangeArrowheads="1"/>
            </p:cNvSpPr>
            <p:nvPr/>
          </p:nvSpPr>
          <p:spPr bwMode="auto">
            <a:xfrm>
              <a:off x="4045" y="1207"/>
              <a:ext cx="1160" cy="192"/>
            </a:xfrm>
            <a:prstGeom prst="rect">
              <a:avLst/>
            </a:prstGeom>
            <a:noFill/>
            <a:ln w="38100">
              <a:solidFill>
                <a:srgbClr val="FF0000"/>
              </a:solidFill>
              <a:miter lim="800000"/>
              <a:headEnd/>
              <a:tailEnd/>
            </a:ln>
            <a:effectLst/>
            <a:extLst>
              <a:ext uri="{909E8E84-426E-40dd-AFC4-6F175D3DCCD1}">
                <a14:hiddenFill xmlns:a14="http://schemas.microsoft.com/office/drawing/2010/main" xmlns="">
                  <a:solidFill>
                    <a:srgbClr val="FF0000"/>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2" name="Date Placeholder 1"/>
          <p:cNvSpPr>
            <a:spLocks noGrp="1"/>
          </p:cNvSpPr>
          <p:nvPr>
            <p:ph type="dt" sz="half" idx="10"/>
          </p:nvPr>
        </p:nvSpPr>
        <p:spPr/>
        <p:txBody>
          <a:bodyPr/>
          <a:lstStyle/>
          <a:p>
            <a:fld id="{BDFA9B0E-0351-C546-B5CD-5C43D82BCEF4}" type="datetime1">
              <a:rPr lang="en-US" smtClean="0"/>
              <a:t>11/28/2022</a:t>
            </a:fld>
            <a:endParaRPr lang="en-US" dirty="0"/>
          </a:p>
        </p:txBody>
      </p:sp>
      <p:sp>
        <p:nvSpPr>
          <p:cNvPr id="3" name="Footer Placeholder 2"/>
          <p:cNvSpPr>
            <a:spLocks noGrp="1"/>
          </p:cNvSpPr>
          <p:nvPr>
            <p:ph type="ftr" sz="quarter" idx="11"/>
          </p:nvPr>
        </p:nvSpPr>
        <p:spPr/>
        <p:txBody>
          <a:bodyPr/>
          <a:lstStyle/>
          <a:p>
            <a:r>
              <a:rPr lang="en-US" smtClean="0"/>
              <a:t>Intro to DS</a:t>
            </a:r>
            <a:endParaRPr lang="en-US" dirty="0"/>
          </a:p>
        </p:txBody>
      </p:sp>
    </p:spTree>
    <p:custDataLst>
      <p:tags r:id="rId2"/>
    </p:custDataLst>
    <p:extLst>
      <p:ext uri="{BB962C8B-B14F-4D97-AF65-F5344CB8AC3E}">
        <p14:creationId xmlns:p14="http://schemas.microsoft.com/office/powerpoint/2010/main" val="3855358798"/>
      </p:ext>
    </p:extLst>
  </p:cSld>
  <p:clrMapOvr>
    <a:masterClrMapping/>
  </p:clrMapOvr>
  <p:transition advTm="192736"/>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021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02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2135"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57.5|38.9"/>
</p:tagLst>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711</TotalTime>
  <Words>2885</Words>
  <Application>Microsoft Office PowerPoint</Application>
  <PresentationFormat>Widescreen</PresentationFormat>
  <Paragraphs>506</Paragraphs>
  <Slides>60</Slides>
  <Notes>13</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2</vt:i4>
      </vt:variant>
      <vt:variant>
        <vt:lpstr>Slide Titles</vt:lpstr>
      </vt:variant>
      <vt:variant>
        <vt:i4>60</vt:i4>
      </vt:variant>
    </vt:vector>
  </HeadingPairs>
  <TitlesOfParts>
    <vt:vector size="76" baseType="lpstr">
      <vt:lpstr>SimSun</vt:lpstr>
      <vt:lpstr>Arial</vt:lpstr>
      <vt:lpstr>Bookman</vt:lpstr>
      <vt:lpstr>Calibri</vt:lpstr>
      <vt:lpstr>等线</vt:lpstr>
      <vt:lpstr>Gill Sans MT</vt:lpstr>
      <vt:lpstr>HGｺﾞｼｯｸE</vt:lpstr>
      <vt:lpstr>Lato</vt:lpstr>
      <vt:lpstr>source-serif-pro</vt:lpstr>
      <vt:lpstr>华文中宋</vt:lpstr>
      <vt:lpstr>Times New Roman</vt:lpstr>
      <vt:lpstr>Wingdings</vt:lpstr>
      <vt:lpstr>Wingdings 2</vt:lpstr>
      <vt:lpstr>Dividend</vt:lpstr>
      <vt:lpstr>Bitmap Image</vt:lpstr>
      <vt:lpstr>Equation</vt:lpstr>
      <vt:lpstr>iNTRO TO data science</vt:lpstr>
      <vt:lpstr>Outline</vt:lpstr>
      <vt:lpstr>Why Dimensionality Reduction?</vt:lpstr>
      <vt:lpstr>Why Dimensionality Reduction?</vt:lpstr>
      <vt:lpstr>PowerPoint Presentation</vt:lpstr>
      <vt:lpstr>Curse of Dimensionality</vt:lpstr>
      <vt:lpstr>Why Dimensionality Reduction?</vt:lpstr>
      <vt:lpstr>Application of Dimensionality Reduction</vt:lpstr>
      <vt:lpstr>Document Classification</vt:lpstr>
      <vt:lpstr>Other Types of High-Dimensional Data</vt:lpstr>
      <vt:lpstr>Major Techniques of Dimensionality Reduction</vt:lpstr>
      <vt:lpstr>Feature Selection</vt:lpstr>
      <vt:lpstr>Feature Extraction</vt:lpstr>
      <vt:lpstr>Feature Reduction vs. Feature Selection</vt:lpstr>
      <vt:lpstr>Feature Selection </vt:lpstr>
      <vt:lpstr>Feature Selection</vt:lpstr>
      <vt:lpstr>Feature Selection Methods</vt:lpstr>
      <vt:lpstr>Cont.</vt:lpstr>
      <vt:lpstr>1. Filter Method (Feature Selection)</vt:lpstr>
      <vt:lpstr>Filter Method</vt:lpstr>
      <vt:lpstr>Filter Method</vt:lpstr>
      <vt:lpstr>Example: rental bikes  predict the count of bikes that have been rented-</vt:lpstr>
      <vt:lpstr>Example contd.</vt:lpstr>
      <vt:lpstr>Example: rental bikes  </vt:lpstr>
      <vt:lpstr>Example: rental bikes</vt:lpstr>
      <vt:lpstr>How to choose a feature selection method? </vt:lpstr>
      <vt:lpstr>Pearson’s correlation coefficient</vt:lpstr>
      <vt:lpstr>Mpg data set: heat map</vt:lpstr>
      <vt:lpstr>PowerPoint Presentation</vt:lpstr>
      <vt:lpstr>Mutual Information</vt:lpstr>
      <vt:lpstr>Illustrative Data Set</vt:lpstr>
      <vt:lpstr>Filter Method</vt:lpstr>
      <vt:lpstr>Feature Selection (Filter Method)</vt:lpstr>
      <vt:lpstr>2. Wrapper Methods (Feature Selection)</vt:lpstr>
      <vt:lpstr>2. Wrapper Methods (Feature Selection)</vt:lpstr>
      <vt:lpstr>2. Wrapper Methods (Feature Selection)</vt:lpstr>
      <vt:lpstr>Feature Selection: Wrapper Methods</vt:lpstr>
      <vt:lpstr>Feature Selection : Wrapper Methods</vt:lpstr>
      <vt:lpstr>Wrapper method: Forward feature selection</vt:lpstr>
      <vt:lpstr>Wrapper based model: forward feature selection</vt:lpstr>
      <vt:lpstr>forward feature selection: Example</vt:lpstr>
      <vt:lpstr>forward feature selection: Example cont.</vt:lpstr>
      <vt:lpstr>Example cont.</vt:lpstr>
      <vt:lpstr>Example cont</vt:lpstr>
      <vt:lpstr>Feature Selection (Wrapper model): Backward Feature Elimination</vt:lpstr>
      <vt:lpstr>Backward Feature Elimination: Example</vt:lpstr>
      <vt:lpstr>PowerPoint Presentation</vt:lpstr>
      <vt:lpstr>Backward Feature Elimination: Example</vt:lpstr>
      <vt:lpstr>3.intrinsic Methods (Feature Selection) </vt:lpstr>
      <vt:lpstr>Feature extraction (part II) </vt:lpstr>
      <vt:lpstr>Principal Component Analysis for Dimensionality Reduction </vt:lpstr>
      <vt:lpstr>PowerPoint Presentation</vt:lpstr>
      <vt:lpstr>How PCA works?# </vt:lpstr>
      <vt:lpstr>How PCA works?# </vt:lpstr>
      <vt:lpstr>Feature selection</vt:lpstr>
      <vt:lpstr>PowerPoint Presentation</vt:lpstr>
      <vt:lpstr>THAT’S IT FOR TODAY!</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science</dc:title>
  <dc:creator>Asma Ahmad</dc:creator>
  <cp:lastModifiedBy>Asma Ahmad</cp:lastModifiedBy>
  <cp:revision>265</cp:revision>
  <dcterms:created xsi:type="dcterms:W3CDTF">2022-08-19T05:02:00Z</dcterms:created>
  <dcterms:modified xsi:type="dcterms:W3CDTF">2022-11-28T03:12:46Z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4BA28376C19B4D38AB424673154CE0DC</vt:lpwstr>
  </property>
  <property fmtid="{D5CDD505-2E9C-101B-9397-08002B2CF9AE}" pid="3" name="KSOProductBuildVer">
    <vt:lpwstr>1033-11.2.0.11306</vt:lpwstr>
  </property>
</Properties>
</file>